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1" roundtripDataSignature="AMtx7mhOQl4Igh3/Vlyqw4ewDOIBeBAcr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7C6F09F-BF54-4E72-9E4A-F54D517DCE61}">
  <a:tblStyle styleId="{F7C6F09F-BF54-4E72-9E4A-F54D517DCE61}"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b="off" i="off"/>
      <a:tcStyle>
        <a:fill>
          <a:solidFill>
            <a:srgbClr val="D0DEEF"/>
          </a:solidFill>
        </a:fill>
      </a:tcStyle>
    </a:band1H>
    <a:band2H>
      <a:tcTxStyle b="off" i="off"/>
    </a:band2H>
    <a:band1V>
      <a:tcTxStyle b="off" i="off"/>
      <a:tcStyle>
        <a:fill>
          <a:solidFill>
            <a:srgbClr val="D0DEEF"/>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customschemas.google.com/relationships/presentationmetadata" Target="metadata"/><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5" name="Google Shape;6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54" name="Google Shape;15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61" name="Google Shape;16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s-MX"/>
              <a:t>play recording 4</a:t>
            </a:r>
            <a:endParaRPr/>
          </a:p>
          <a:p>
            <a:pPr indent="0" lvl="0" marL="0" rtl="0" algn="l">
              <a:lnSpc>
                <a:spcPct val="100000"/>
              </a:lnSpc>
              <a:spcBef>
                <a:spcPts val="360"/>
              </a:spcBef>
              <a:spcAft>
                <a:spcPts val="0"/>
              </a:spcAft>
              <a:buSzPts val="1400"/>
              <a:buNone/>
            </a:pPr>
            <a:r>
              <a:t/>
            </a:r>
            <a:endParaRPr/>
          </a:p>
        </p:txBody>
      </p:sp>
      <p:sp>
        <p:nvSpPr>
          <p:cNvPr id="170" name="Google Shape;17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s-MX"/>
              <a:t>play recording 2 to notice rising intonation. ask them to repeat </a:t>
            </a:r>
            <a:endParaRPr/>
          </a:p>
        </p:txBody>
      </p:sp>
      <p:sp>
        <p:nvSpPr>
          <p:cNvPr id="183" name="Google Shape;18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03" name="Google Shape;20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10" name="Google Shape;21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18" name="Google Shape;218;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s-MX"/>
              <a:t>T sends SS into pairs for 10 min. Then, T groups them up again, with different partners and they should interview each other.</a:t>
            </a:r>
            <a:endParaRPr/>
          </a:p>
        </p:txBody>
      </p:sp>
      <p:sp>
        <p:nvSpPr>
          <p:cNvPr id="228" name="Google Shape;228;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 name="Google Shape;238;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360"/>
              </a:spcBef>
              <a:spcAft>
                <a:spcPts val="0"/>
              </a:spcAft>
              <a:buClr>
                <a:srgbClr val="000000"/>
              </a:buClr>
              <a:buSzPts val="1400"/>
              <a:buFont typeface="Arial"/>
              <a:buNone/>
            </a:pPr>
            <a:r>
              <a:rPr lang="es-MX"/>
              <a:t>This part is for error correction.</a:t>
            </a:r>
            <a:endParaRPr/>
          </a:p>
        </p:txBody>
      </p:sp>
      <p:sp>
        <p:nvSpPr>
          <p:cNvPr id="239" name="Google Shape;239;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49" name="Google Shape;249;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74" name="Google Shape;7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s-MX"/>
              <a:t>Here, T shares a Padlet or a Jamboard so that students can share their lists. After they get back from breakout rooom, T shares the screen and goes over teh answers. T uses this as a teaching opportunity to explain the steps when skimming. </a:t>
            </a:r>
            <a:endParaRPr/>
          </a:p>
        </p:txBody>
      </p:sp>
      <p:sp>
        <p:nvSpPr>
          <p:cNvPr id="257" name="Google Shape;257;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s-MX"/>
              <a:t>Teachers sends the worksheet on Zoom. Remeber to share the version WITHOUT the answer key and in WORD so that the students can edit. </a:t>
            </a:r>
            <a:endParaRPr/>
          </a:p>
        </p:txBody>
      </p:sp>
      <p:sp>
        <p:nvSpPr>
          <p:cNvPr id="266" name="Google Shape;266;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76" name="Google Shape;276;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88" name="Google Shape;28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95" name="Google Shape;295;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01" name="Google Shape;301;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83" name="Google Shape;8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97" name="Google Shape;9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05" name="Google Shape;10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14" name="Google Shape;11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24" name="Google Shape;12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 name="Google Shape;133;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360"/>
              </a:spcBef>
              <a:spcAft>
                <a:spcPts val="0"/>
              </a:spcAft>
              <a:buClr>
                <a:srgbClr val="000000"/>
              </a:buClr>
              <a:buSzPts val="1400"/>
              <a:buFont typeface="Arial"/>
              <a:buNone/>
            </a:pPr>
            <a:r>
              <a:rPr lang="es-MX"/>
              <a:t>Here T plays the recording, explains, asks students to repeat out loud or for themselves. T explains that the sounds are similar but not the same</a:t>
            </a:r>
            <a:endParaRPr/>
          </a:p>
          <a:p>
            <a:pPr indent="-228600" lvl="0" marL="457200" marR="0" rtl="0" algn="l">
              <a:lnSpc>
                <a:spcPct val="100000"/>
              </a:lnSpc>
              <a:spcBef>
                <a:spcPts val="360"/>
              </a:spcBef>
              <a:spcAft>
                <a:spcPts val="0"/>
              </a:spcAft>
              <a:buClr>
                <a:srgbClr val="000000"/>
              </a:buClr>
              <a:buSzPts val="1400"/>
              <a:buFont typeface="Arial"/>
              <a:buNone/>
            </a:pPr>
            <a:r>
              <a:t/>
            </a:r>
            <a:endParaRPr/>
          </a:p>
        </p:txBody>
      </p:sp>
      <p:sp>
        <p:nvSpPr>
          <p:cNvPr id="134" name="Google Shape;134;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s-MX"/>
              <a:t>Play Recording 4</a:t>
            </a:r>
            <a:endParaRPr/>
          </a:p>
        </p:txBody>
      </p:sp>
      <p:sp>
        <p:nvSpPr>
          <p:cNvPr id="142" name="Google Shape;14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5" name="Shape 15"/>
        <p:cNvGrpSpPr/>
        <p:nvPr/>
      </p:nvGrpSpPr>
      <p:grpSpPr>
        <a:xfrm>
          <a:off x="0" y="0"/>
          <a:ext cx="0" cy="0"/>
          <a:chOff x="0" y="0"/>
          <a:chExt cx="0" cy="0"/>
        </a:xfrm>
      </p:grpSpPr>
      <p:sp>
        <p:nvSpPr>
          <p:cNvPr id="16" name="Google Shape;16;p2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7" name="Google Shape;17;p2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21" name="Shape 21"/>
        <p:cNvGrpSpPr/>
        <p:nvPr/>
      </p:nvGrpSpPr>
      <p:grpSpPr>
        <a:xfrm>
          <a:off x="0" y="0"/>
          <a:ext cx="0" cy="0"/>
          <a:chOff x="0" y="0"/>
          <a:chExt cx="0" cy="0"/>
        </a:xfrm>
      </p:grpSpPr>
      <p:sp>
        <p:nvSpPr>
          <p:cNvPr id="22" name="Google Shape;22;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5" name="Shape 25"/>
        <p:cNvGrpSpPr/>
        <p:nvPr/>
      </p:nvGrpSpPr>
      <p:grpSpPr>
        <a:xfrm>
          <a:off x="0" y="0"/>
          <a:ext cx="0" cy="0"/>
          <a:chOff x="0" y="0"/>
          <a:chExt cx="0" cy="0"/>
        </a:xfrm>
      </p:grpSpPr>
      <p:sp>
        <p:nvSpPr>
          <p:cNvPr id="26" name="Google Shape;26;p2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7" name="Google Shape;27;p2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8" name="Google Shape;28;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31" name="Shape 31"/>
        <p:cNvGrpSpPr/>
        <p:nvPr/>
      </p:nvGrpSpPr>
      <p:grpSpPr>
        <a:xfrm>
          <a:off x="0" y="0"/>
          <a:ext cx="0" cy="0"/>
          <a:chOff x="0" y="0"/>
          <a:chExt cx="0" cy="0"/>
        </a:xfrm>
      </p:grpSpPr>
      <p:sp>
        <p:nvSpPr>
          <p:cNvPr id="32" name="Google Shape;32;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3" name="Google Shape;33;p2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37" name="Shape 37"/>
        <p:cNvGrpSpPr/>
        <p:nvPr/>
      </p:nvGrpSpPr>
      <p:grpSpPr>
        <a:xfrm>
          <a:off x="0" y="0"/>
          <a:ext cx="0" cy="0"/>
          <a:chOff x="0" y="0"/>
          <a:chExt cx="0" cy="0"/>
        </a:xfrm>
      </p:grpSpPr>
      <p:sp>
        <p:nvSpPr>
          <p:cNvPr id="38" name="Google Shape;38;p3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9" name="Google Shape;39;p3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0" name="Google Shape;40;p3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1" name="Google Shape;41;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44" name="Shape 44"/>
        <p:cNvGrpSpPr/>
        <p:nvPr/>
      </p:nvGrpSpPr>
      <p:grpSpPr>
        <a:xfrm>
          <a:off x="0" y="0"/>
          <a:ext cx="0" cy="0"/>
          <a:chOff x="0" y="0"/>
          <a:chExt cx="0" cy="0"/>
        </a:xfrm>
      </p:grpSpPr>
      <p:sp>
        <p:nvSpPr>
          <p:cNvPr id="45" name="Google Shape;45;p3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 name="Google Shape;46;p31"/>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47" name="Google Shape;47;p3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8" name="Google Shape;48;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51" name="Shape 51"/>
        <p:cNvGrpSpPr/>
        <p:nvPr/>
      </p:nvGrpSpPr>
      <p:grpSpPr>
        <a:xfrm>
          <a:off x="0" y="0"/>
          <a:ext cx="0" cy="0"/>
          <a:chOff x="0" y="0"/>
          <a:chExt cx="0" cy="0"/>
        </a:xfrm>
      </p:grpSpPr>
      <p:sp>
        <p:nvSpPr>
          <p:cNvPr id="52" name="Google Shape;52;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3" name="Google Shape;53;p3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57" name="Shape 57"/>
        <p:cNvGrpSpPr/>
        <p:nvPr/>
      </p:nvGrpSpPr>
      <p:grpSpPr>
        <a:xfrm>
          <a:off x="0" y="0"/>
          <a:ext cx="0" cy="0"/>
          <a:chOff x="0" y="0"/>
          <a:chExt cx="0" cy="0"/>
        </a:xfrm>
      </p:grpSpPr>
      <p:sp>
        <p:nvSpPr>
          <p:cNvPr id="58" name="Google Shape;58;p3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9" name="Google Shape;59;p3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1pPr>
            <a:lvl2pPr lvl="1"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9pPr>
          </a:lstStyle>
          <a:p/>
        </p:txBody>
      </p:sp>
      <p:sp>
        <p:nvSpPr>
          <p:cNvPr id="11" name="Google Shape;11;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jpg"/><Relationship Id="rId4" Type="http://schemas.openxmlformats.org/officeDocument/2006/relationships/image" Target="../media/image18.png"/><Relationship Id="rId5"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jpg"/><Relationship Id="rId4" Type="http://schemas.openxmlformats.org/officeDocument/2006/relationships/image" Target="../media/image15.png"/><Relationship Id="rId5" Type="http://schemas.openxmlformats.org/officeDocument/2006/relationships/image" Target="../media/image11.png"/><Relationship Id="rId6"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jp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jp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jp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jp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jp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jp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jpg"/><Relationship Id="rId4" Type="http://schemas.openxmlformats.org/officeDocument/2006/relationships/image" Target="../media/image22.png"/><Relationship Id="rId5"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jp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jpg"/><Relationship Id="rId4" Type="http://schemas.openxmlformats.org/officeDocument/2006/relationships/image" Target="../media/image10.pn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jp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jpg"/><Relationship Id="rId4" Type="http://schemas.openxmlformats.org/officeDocument/2006/relationships/image" Target="../media/image14.png"/><Relationship Id="rId5"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1"/>
          <p:cNvPicPr preferRelativeResize="0"/>
          <p:nvPr/>
        </p:nvPicPr>
        <p:blipFill rotWithShape="1">
          <a:blip r:embed="rId3">
            <a:alphaModFix/>
          </a:blip>
          <a:srcRect b="0" l="0" r="0" t="0"/>
          <a:stretch/>
        </p:blipFill>
        <p:spPr>
          <a:xfrm>
            <a:off x="-1" y="0"/>
            <a:ext cx="12192000" cy="6858000"/>
          </a:xfrm>
          <a:prstGeom prst="rect">
            <a:avLst/>
          </a:prstGeom>
          <a:noFill/>
          <a:ln>
            <a:noFill/>
          </a:ln>
        </p:spPr>
      </p:pic>
      <p:sp>
        <p:nvSpPr>
          <p:cNvPr id="68" name="Google Shape;68;p1"/>
          <p:cNvSpPr txBox="1"/>
          <p:nvPr>
            <p:ph type="ctrTitle"/>
          </p:nvPr>
        </p:nvSpPr>
        <p:spPr>
          <a:xfrm>
            <a:off x="2072640" y="521014"/>
            <a:ext cx="9144000" cy="23876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b="1" lang="es-MX">
                <a:solidFill>
                  <a:srgbClr val="3366CA"/>
                </a:solidFill>
              </a:rPr>
              <a:t>Welcome to English for Programming</a:t>
            </a:r>
            <a:endParaRPr/>
          </a:p>
        </p:txBody>
      </p:sp>
      <p:sp>
        <p:nvSpPr>
          <p:cNvPr id="69" name="Google Shape;69;p1"/>
          <p:cNvSpPr txBox="1"/>
          <p:nvPr>
            <p:ph idx="1" type="subTitle"/>
          </p:nvPr>
        </p:nvSpPr>
        <p:spPr>
          <a:xfrm>
            <a:off x="2257864" y="3724409"/>
            <a:ext cx="9144000" cy="16557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FF0062"/>
              </a:buClr>
              <a:buSzPts val="2400"/>
              <a:buNone/>
            </a:pPr>
            <a:r>
              <a:rPr b="1" lang="es-MX">
                <a:solidFill>
                  <a:srgbClr val="FF0062"/>
                </a:solidFill>
              </a:rPr>
              <a:t>Week 4 Class 2</a:t>
            </a:r>
            <a:endParaRPr/>
          </a:p>
          <a:p>
            <a:pPr indent="0" lvl="0" marL="0" rtl="0" algn="ctr">
              <a:lnSpc>
                <a:spcPct val="90000"/>
              </a:lnSpc>
              <a:spcBef>
                <a:spcPts val="1000"/>
              </a:spcBef>
              <a:spcAft>
                <a:spcPts val="0"/>
              </a:spcAft>
              <a:buClr>
                <a:schemeClr val="dk1"/>
              </a:buClr>
              <a:buSzPts val="2400"/>
              <a:buNone/>
            </a:pPr>
            <a:r>
              <a:t/>
            </a:r>
            <a:endParaRPr/>
          </a:p>
        </p:txBody>
      </p:sp>
      <p:sp>
        <p:nvSpPr>
          <p:cNvPr id="70" name="Google Shape;70;p1"/>
          <p:cNvSpPr txBox="1"/>
          <p:nvPr/>
        </p:nvSpPr>
        <p:spPr>
          <a:xfrm>
            <a:off x="2208507" y="6167709"/>
            <a:ext cx="227334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s-MX" sz="800" u="none" cap="none" strike="noStrike">
                <a:solidFill>
                  <a:schemeClr val="dk1"/>
                </a:solidFill>
                <a:latin typeface="Calibri"/>
                <a:ea typeface="Calibri"/>
                <a:cs typeface="Calibri"/>
                <a:sym typeface="Calibri"/>
              </a:rPr>
              <a:t>&lt;a href="https://storyset.com/work"&gt;Illustration by Freepik Storyset&lt;/a&gt;</a:t>
            </a:r>
            <a:endParaRPr b="0" i="0" sz="1400" u="none" cap="none" strike="noStrike">
              <a:solidFill>
                <a:srgbClr val="000000"/>
              </a:solidFill>
              <a:latin typeface="Arial"/>
              <a:ea typeface="Arial"/>
              <a:cs typeface="Arial"/>
              <a:sym typeface="Arial"/>
            </a:endParaRPr>
          </a:p>
        </p:txBody>
      </p:sp>
      <p:pic>
        <p:nvPicPr>
          <p:cNvPr descr="Graphical user interface&#10;&#10;Description automatically generated" id="71" name="Google Shape;71;p1"/>
          <p:cNvPicPr preferRelativeResize="0"/>
          <p:nvPr/>
        </p:nvPicPr>
        <p:blipFill rotWithShape="1">
          <a:blip r:embed="rId4">
            <a:alphaModFix/>
          </a:blip>
          <a:srcRect b="0" l="0" r="0" t="0"/>
          <a:stretch/>
        </p:blipFill>
        <p:spPr>
          <a:xfrm>
            <a:off x="975360" y="1849917"/>
            <a:ext cx="4739640" cy="473964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14"/>
          <p:cNvPicPr preferRelativeResize="0"/>
          <p:nvPr/>
        </p:nvPicPr>
        <p:blipFill rotWithShape="1">
          <a:blip r:embed="rId3">
            <a:alphaModFix/>
          </a:blip>
          <a:srcRect b="0" l="0" r="0" t="0"/>
          <a:stretch/>
        </p:blipFill>
        <p:spPr>
          <a:xfrm>
            <a:off x="0" y="0"/>
            <a:ext cx="12189630" cy="6858000"/>
          </a:xfrm>
          <a:prstGeom prst="rect">
            <a:avLst/>
          </a:prstGeom>
          <a:noFill/>
          <a:ln>
            <a:noFill/>
          </a:ln>
        </p:spPr>
      </p:pic>
      <p:sp>
        <p:nvSpPr>
          <p:cNvPr id="157" name="Google Shape;157;p14"/>
          <p:cNvSpPr txBox="1"/>
          <p:nvPr/>
        </p:nvSpPr>
        <p:spPr>
          <a:xfrm>
            <a:off x="1349114" y="2021760"/>
            <a:ext cx="10418165" cy="313932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Noto Sans Symbols"/>
              <a:buChar char="✔"/>
            </a:pPr>
            <a:r>
              <a:rPr b="0" i="0" lang="es-MX" sz="1800" u="none" cap="none" strike="noStrike">
                <a:solidFill>
                  <a:srgbClr val="000000"/>
                </a:solidFill>
                <a:latin typeface="Arial"/>
                <a:ea typeface="Arial"/>
                <a:cs typeface="Arial"/>
                <a:sym typeface="Arial"/>
              </a:rPr>
              <a:t>We use</a:t>
            </a:r>
            <a:r>
              <a:rPr b="1" i="0" lang="es-MX" sz="1800" u="none" cap="none" strike="noStrike">
                <a:solidFill>
                  <a:srgbClr val="FF0062"/>
                </a:solidFill>
                <a:latin typeface="Arial"/>
                <a:ea typeface="Arial"/>
                <a:cs typeface="Arial"/>
                <a:sym typeface="Arial"/>
              </a:rPr>
              <a:t> a </a:t>
            </a:r>
            <a:r>
              <a:rPr b="0" i="0" lang="es-MX" sz="1800" u="none" cap="none" strike="noStrike">
                <a:solidFill>
                  <a:srgbClr val="000000"/>
                </a:solidFill>
                <a:latin typeface="Arial"/>
                <a:ea typeface="Arial"/>
                <a:cs typeface="Arial"/>
                <a:sym typeface="Arial"/>
              </a:rPr>
              <a:t>before words beginning with a consonant sound (sounds like b, c, d, f, etc.):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i="0" lang="es-MX" sz="1800" u="none" cap="none" strike="noStrike">
                <a:solidFill>
                  <a:srgbClr val="1A67D1"/>
                </a:solidFill>
                <a:latin typeface="Arial"/>
                <a:ea typeface="Arial"/>
                <a:cs typeface="Arial"/>
                <a:sym typeface="Arial"/>
              </a:rPr>
              <a:t>a</a:t>
            </a:r>
            <a:r>
              <a:rPr b="0" i="0" lang="es-MX" sz="1800" u="none" cap="none" strike="noStrike">
                <a:solidFill>
                  <a:srgbClr val="000000"/>
                </a:solidFill>
                <a:latin typeface="Arial"/>
                <a:ea typeface="Arial"/>
                <a:cs typeface="Arial"/>
                <a:sym typeface="Arial"/>
              </a:rPr>
              <a:t> receptionist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s-MX" sz="1800" u="none" cap="none" strike="noStrike">
                <a:solidFill>
                  <a:srgbClr val="000000"/>
                </a:solidFill>
                <a:latin typeface="Arial"/>
                <a:ea typeface="Arial"/>
                <a:cs typeface="Arial"/>
                <a:sym typeface="Arial"/>
              </a:rPr>
              <a:t>We use </a:t>
            </a:r>
            <a:r>
              <a:rPr b="1" i="0" lang="es-MX" sz="1800" u="none" cap="none" strike="noStrike">
                <a:solidFill>
                  <a:srgbClr val="FF0062"/>
                </a:solidFill>
                <a:latin typeface="Arial"/>
                <a:ea typeface="Arial"/>
                <a:cs typeface="Arial"/>
                <a:sym typeface="Arial"/>
              </a:rPr>
              <a:t>an</a:t>
            </a:r>
            <a:r>
              <a:rPr b="0" i="0" lang="es-MX" sz="1800" u="none" cap="none" strike="noStrike">
                <a:solidFill>
                  <a:srgbClr val="000000"/>
                </a:solidFill>
                <a:latin typeface="Arial"/>
                <a:ea typeface="Arial"/>
                <a:cs typeface="Arial"/>
                <a:sym typeface="Arial"/>
              </a:rPr>
              <a:t> before words beginning with a vowel sound(how it is said, not how it is written) (sounds like a, e, I, etc.):</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rgbClr val="000000"/>
              </a:buClr>
              <a:buSzPts val="1800"/>
              <a:buFont typeface="Noto Sans Symbols"/>
              <a:buNone/>
            </a:pPr>
            <a:r>
              <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i="0" lang="es-MX" sz="1800" u="none" cap="none" strike="noStrike">
                <a:solidFill>
                  <a:srgbClr val="1A67D1"/>
                </a:solidFill>
                <a:latin typeface="Arial"/>
                <a:ea typeface="Arial"/>
                <a:cs typeface="Arial"/>
                <a:sym typeface="Arial"/>
              </a:rPr>
              <a:t>an</a:t>
            </a:r>
            <a:r>
              <a:rPr b="0" i="0" lang="es-MX" sz="1800" u="none" cap="none" strike="noStrike">
                <a:solidFill>
                  <a:srgbClr val="000000"/>
                </a:solidFill>
                <a:latin typeface="Arial"/>
                <a:ea typeface="Arial"/>
                <a:cs typeface="Arial"/>
                <a:sym typeface="Arial"/>
              </a:rPr>
              <a:t> accountant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Noto Sans Symbols"/>
              <a:buChar char="✔"/>
            </a:pPr>
            <a:r>
              <a:rPr b="0" i="0" lang="es-MX" sz="1800" u="none" cap="none" strike="noStrike">
                <a:solidFill>
                  <a:srgbClr val="000000"/>
                </a:solidFill>
                <a:latin typeface="Arial"/>
                <a:ea typeface="Arial"/>
                <a:cs typeface="Arial"/>
                <a:sym typeface="Arial"/>
              </a:rPr>
              <a:t>We do not use a or an with plural nouns: They are </a:t>
            </a:r>
            <a:r>
              <a:rPr b="1" i="0" lang="es-MX" sz="1800" u="none" cap="none" strike="noStrike">
                <a:solidFill>
                  <a:srgbClr val="1A67D1"/>
                </a:solidFill>
                <a:latin typeface="Arial"/>
                <a:ea typeface="Arial"/>
                <a:cs typeface="Arial"/>
                <a:sym typeface="Arial"/>
              </a:rPr>
              <a:t>architects.</a:t>
            </a:r>
            <a:endParaRPr b="0" i="0" sz="1400" u="none" cap="none" strike="noStrike">
              <a:solidFill>
                <a:srgbClr val="000000"/>
              </a:solidFill>
              <a:latin typeface="Arial"/>
              <a:ea typeface="Arial"/>
              <a:cs typeface="Arial"/>
              <a:sym typeface="Arial"/>
            </a:endParaRPr>
          </a:p>
        </p:txBody>
      </p:sp>
      <p:sp>
        <p:nvSpPr>
          <p:cNvPr id="158" name="Google Shape;158;p14"/>
          <p:cNvSpPr txBox="1"/>
          <p:nvPr/>
        </p:nvSpPr>
        <p:spPr>
          <a:xfrm>
            <a:off x="1349114" y="1094283"/>
            <a:ext cx="4182255"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s-MX" sz="4000" u="none" cap="none" strike="noStrike">
                <a:solidFill>
                  <a:srgbClr val="FF0062"/>
                </a:solidFill>
                <a:latin typeface="Calibri"/>
                <a:ea typeface="Calibri"/>
                <a:cs typeface="Calibri"/>
                <a:sym typeface="Calibri"/>
              </a:rPr>
              <a:t>Explore</a:t>
            </a:r>
            <a:endParaRPr b="0" i="0" sz="40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15"/>
          <p:cNvPicPr preferRelativeResize="0"/>
          <p:nvPr/>
        </p:nvPicPr>
        <p:blipFill rotWithShape="1">
          <a:blip r:embed="rId3">
            <a:alphaModFix/>
          </a:blip>
          <a:srcRect b="0" l="0" r="0" t="0"/>
          <a:stretch/>
        </p:blipFill>
        <p:spPr>
          <a:xfrm>
            <a:off x="0" y="0"/>
            <a:ext cx="12189630" cy="6858000"/>
          </a:xfrm>
          <a:prstGeom prst="rect">
            <a:avLst/>
          </a:prstGeom>
          <a:noFill/>
          <a:ln>
            <a:noFill/>
          </a:ln>
        </p:spPr>
      </p:pic>
      <p:sp>
        <p:nvSpPr>
          <p:cNvPr id="164" name="Google Shape;164;p15"/>
          <p:cNvSpPr txBox="1"/>
          <p:nvPr/>
        </p:nvSpPr>
        <p:spPr>
          <a:xfrm>
            <a:off x="2705724" y="2970365"/>
            <a:ext cx="7300209" cy="163121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s-MX" sz="2000" u="none" cap="none" strike="noStrike">
                <a:solidFill>
                  <a:srgbClr val="000000"/>
                </a:solidFill>
                <a:latin typeface="Arial"/>
                <a:ea typeface="Arial"/>
                <a:cs typeface="Arial"/>
                <a:sym typeface="Arial"/>
              </a:rPr>
              <a:t>trainee      accountant            executive         lawyer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0" lang="es-MX" sz="2000" u="none" cap="none" strike="noStrike">
                <a:solidFill>
                  <a:srgbClr val="000000"/>
                </a:solidFill>
                <a:latin typeface="Arial"/>
                <a:ea typeface="Arial"/>
                <a:cs typeface="Arial"/>
                <a:sym typeface="Arial"/>
              </a:rPr>
              <a:t>analyst           director         architect           manager           consultant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0" lang="es-MX" sz="2000" u="none" cap="none" strike="noStrike">
                <a:solidFill>
                  <a:srgbClr val="000000"/>
                </a:solidFill>
                <a:latin typeface="Arial"/>
                <a:ea typeface="Arial"/>
                <a:cs typeface="Arial"/>
                <a:sym typeface="Arial"/>
              </a:rPr>
              <a:t>engineer           doctor           pilot           cashier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0" lang="es-MX" sz="2000" u="none" cap="none" strike="noStrike">
                <a:solidFill>
                  <a:srgbClr val="000000"/>
                </a:solidFill>
                <a:latin typeface="Arial"/>
                <a:ea typeface="Arial"/>
                <a:cs typeface="Arial"/>
                <a:sym typeface="Arial"/>
              </a:rPr>
              <a:t>technician         programmer          web developer </a:t>
            </a:r>
            <a:endParaRPr b="0" i="0" sz="2000" u="none" cap="none" strike="noStrike">
              <a:solidFill>
                <a:srgbClr val="000000"/>
              </a:solidFill>
              <a:latin typeface="Arial"/>
              <a:ea typeface="Arial"/>
              <a:cs typeface="Arial"/>
              <a:sym typeface="Arial"/>
            </a:endParaRPr>
          </a:p>
        </p:txBody>
      </p:sp>
      <p:sp>
        <p:nvSpPr>
          <p:cNvPr id="165" name="Google Shape;165;p15"/>
          <p:cNvSpPr txBox="1"/>
          <p:nvPr/>
        </p:nvSpPr>
        <p:spPr>
          <a:xfrm>
            <a:off x="1349114" y="1094283"/>
            <a:ext cx="4182255"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s-MX" sz="4000" u="none" cap="none" strike="noStrike">
                <a:solidFill>
                  <a:srgbClr val="FF0062"/>
                </a:solidFill>
                <a:latin typeface="Calibri"/>
                <a:ea typeface="Calibri"/>
                <a:cs typeface="Calibri"/>
                <a:sym typeface="Calibri"/>
              </a:rPr>
              <a:t>Practice</a:t>
            </a:r>
            <a:endParaRPr b="0" i="0" sz="4000" u="none" cap="none" strike="noStrike">
              <a:solidFill>
                <a:srgbClr val="000000"/>
              </a:solidFill>
              <a:latin typeface="Arial"/>
              <a:ea typeface="Arial"/>
              <a:cs typeface="Arial"/>
              <a:sym typeface="Arial"/>
            </a:endParaRPr>
          </a:p>
        </p:txBody>
      </p:sp>
      <p:sp>
        <p:nvSpPr>
          <p:cNvPr id="166" name="Google Shape;166;p15"/>
          <p:cNvSpPr txBox="1"/>
          <p:nvPr/>
        </p:nvSpPr>
        <p:spPr>
          <a:xfrm>
            <a:off x="1678898" y="1983804"/>
            <a:ext cx="46769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rgbClr val="000000"/>
                </a:solidFill>
                <a:latin typeface="Arial"/>
                <a:ea typeface="Arial"/>
                <a:cs typeface="Arial"/>
                <a:sym typeface="Arial"/>
              </a:rPr>
              <a:t>Write the correct article (</a:t>
            </a:r>
            <a:r>
              <a:rPr b="1" i="0" lang="es-MX" sz="1800" u="none" cap="none" strike="noStrike">
                <a:solidFill>
                  <a:srgbClr val="FF0062"/>
                </a:solidFill>
                <a:latin typeface="Arial"/>
                <a:ea typeface="Arial"/>
                <a:cs typeface="Arial"/>
                <a:sym typeface="Arial"/>
              </a:rPr>
              <a:t>a/an</a:t>
            </a:r>
            <a:r>
              <a:rPr b="0" i="0" lang="es-MX" sz="1800" u="none" cap="none" strike="noStrike">
                <a:solidFill>
                  <a:srgbClr val="000000"/>
                </a:solidFill>
                <a:latin typeface="Arial"/>
                <a:ea typeface="Arial"/>
                <a:cs typeface="Arial"/>
                <a:sym typeface="Arial"/>
              </a:rPr>
              <a:t>) for each job.</a:t>
            </a:r>
            <a:endParaRPr b="0" i="0" sz="1800" u="none" cap="none" strike="noStrike">
              <a:solidFill>
                <a:srgbClr val="000000"/>
              </a:solidFill>
              <a:latin typeface="Arial"/>
              <a:ea typeface="Arial"/>
              <a:cs typeface="Arial"/>
              <a:sym typeface="Arial"/>
            </a:endParaRPr>
          </a:p>
        </p:txBody>
      </p:sp>
      <p:sp>
        <p:nvSpPr>
          <p:cNvPr id="167" name="Google Shape;167;p15"/>
          <p:cNvSpPr/>
          <p:nvPr/>
        </p:nvSpPr>
        <p:spPr>
          <a:xfrm>
            <a:off x="2705724" y="2896452"/>
            <a:ext cx="7502577" cy="2471722"/>
          </a:xfrm>
          <a:prstGeom prst="roundRect">
            <a:avLst>
              <a:gd fmla="val 16667" name="adj"/>
            </a:avLst>
          </a:prstGeom>
          <a:noFill/>
          <a:ln cap="flat" cmpd="sng" w="12700">
            <a:solidFill>
              <a:srgbClr val="FF0062"/>
            </a:solidFill>
            <a:prstDash val="dash"/>
            <a:miter lim="800000"/>
            <a:headEnd len="sm" w="sm" type="none"/>
            <a:tailEnd len="sm" w="sm" type="none"/>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16"/>
          <p:cNvPicPr preferRelativeResize="0"/>
          <p:nvPr/>
        </p:nvPicPr>
        <p:blipFill rotWithShape="1">
          <a:blip r:embed="rId3">
            <a:alphaModFix/>
          </a:blip>
          <a:srcRect b="0" l="0" r="0" t="0"/>
          <a:stretch/>
        </p:blipFill>
        <p:spPr>
          <a:xfrm>
            <a:off x="0" y="-26632"/>
            <a:ext cx="12189630" cy="6858000"/>
          </a:xfrm>
          <a:prstGeom prst="rect">
            <a:avLst/>
          </a:prstGeom>
          <a:noFill/>
          <a:ln>
            <a:noFill/>
          </a:ln>
        </p:spPr>
      </p:pic>
      <p:pic>
        <p:nvPicPr>
          <p:cNvPr descr="Table&#10;&#10;Description automatically generated" id="173" name="Google Shape;173;p16"/>
          <p:cNvPicPr preferRelativeResize="0"/>
          <p:nvPr/>
        </p:nvPicPr>
        <p:blipFill rotWithShape="1">
          <a:blip r:embed="rId4">
            <a:alphaModFix/>
          </a:blip>
          <a:srcRect b="0" l="0" r="0" t="0"/>
          <a:stretch/>
        </p:blipFill>
        <p:spPr>
          <a:xfrm>
            <a:off x="1969963" y="1229193"/>
            <a:ext cx="4734384" cy="5274339"/>
          </a:xfrm>
          <a:prstGeom prst="rect">
            <a:avLst/>
          </a:prstGeom>
          <a:noFill/>
          <a:ln>
            <a:noFill/>
          </a:ln>
        </p:spPr>
      </p:pic>
      <p:sp>
        <p:nvSpPr>
          <p:cNvPr id="174" name="Google Shape;174;p16"/>
          <p:cNvSpPr txBox="1"/>
          <p:nvPr/>
        </p:nvSpPr>
        <p:spPr>
          <a:xfrm>
            <a:off x="3072983" y="101582"/>
            <a:ext cx="4182255"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s-MX" sz="4000" u="none" cap="none" strike="noStrike">
                <a:solidFill>
                  <a:srgbClr val="FF0062"/>
                </a:solidFill>
                <a:latin typeface="Calibri"/>
                <a:ea typeface="Calibri"/>
                <a:cs typeface="Calibri"/>
                <a:sym typeface="Calibri"/>
              </a:rPr>
              <a:t>Asking Questions</a:t>
            </a:r>
            <a:endParaRPr b="0" i="0" sz="4000" u="none" cap="none" strike="noStrike">
              <a:solidFill>
                <a:srgbClr val="000000"/>
              </a:solidFill>
              <a:latin typeface="Arial"/>
              <a:ea typeface="Arial"/>
              <a:cs typeface="Arial"/>
              <a:sym typeface="Arial"/>
            </a:endParaRPr>
          </a:p>
        </p:txBody>
      </p:sp>
      <p:sp>
        <p:nvSpPr>
          <p:cNvPr id="175" name="Google Shape;175;p16"/>
          <p:cNvSpPr txBox="1"/>
          <p:nvPr/>
        </p:nvSpPr>
        <p:spPr>
          <a:xfrm>
            <a:off x="7600013" y="1094281"/>
            <a:ext cx="3792511"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rgbClr val="000000"/>
                </a:solidFill>
                <a:latin typeface="Arial"/>
                <a:ea typeface="Arial"/>
                <a:cs typeface="Arial"/>
                <a:sym typeface="Arial"/>
              </a:rPr>
              <a:t>Listen to Part 1 of a </a:t>
            </a:r>
            <a:r>
              <a:rPr b="1" i="0" lang="es-MX" sz="1800" u="none" cap="none" strike="noStrike">
                <a:solidFill>
                  <a:srgbClr val="1A67D1"/>
                </a:solidFill>
                <a:latin typeface="Arial"/>
                <a:ea typeface="Arial"/>
                <a:cs typeface="Arial"/>
                <a:sym typeface="Arial"/>
              </a:rPr>
              <a:t>Game Show </a:t>
            </a:r>
            <a:r>
              <a:rPr b="0" i="0" lang="es-MX" sz="1800" u="none" cap="none" strike="noStrike">
                <a:solidFill>
                  <a:srgbClr val="000000"/>
                </a:solidFill>
                <a:latin typeface="Arial"/>
                <a:ea typeface="Arial"/>
                <a:cs typeface="Arial"/>
                <a:sym typeface="Arial"/>
              </a:rPr>
              <a:t>called </a:t>
            </a:r>
            <a:r>
              <a:rPr b="1" i="0" lang="es-MX" sz="1800" u="none" cap="none" strike="noStrike">
                <a:solidFill>
                  <a:srgbClr val="1A67D1"/>
                </a:solidFill>
                <a:latin typeface="Arial"/>
                <a:ea typeface="Arial"/>
                <a:cs typeface="Arial"/>
                <a:sym typeface="Arial"/>
              </a:rPr>
              <a:t>His Job/Her job</a:t>
            </a:r>
            <a:r>
              <a:rPr b="0" i="0" lang="es-MX" sz="1800" u="none" cap="none" strike="noStrike">
                <a:solidFill>
                  <a:srgbClr val="000000"/>
                </a:solidFill>
                <a:latin typeface="Arial"/>
                <a:ea typeface="Arial"/>
                <a:cs typeface="Arial"/>
                <a:sym typeface="Arial"/>
              </a:rPr>
              <a:t>. Three people ask Alex and Susy about their jobs. </a:t>
            </a:r>
            <a:r>
              <a:rPr b="0" i="0" lang="es-MX" sz="1800" u="sng" cap="none" strike="noStrike">
                <a:solidFill>
                  <a:srgbClr val="000000"/>
                </a:solidFill>
                <a:latin typeface="Arial"/>
                <a:ea typeface="Arial"/>
                <a:cs typeface="Arial"/>
                <a:sym typeface="Arial"/>
              </a:rPr>
              <a:t>Underline</a:t>
            </a:r>
            <a:r>
              <a:rPr b="0" i="0" lang="es-MX" sz="1800" u="none" cap="none" strike="noStrike">
                <a:solidFill>
                  <a:srgbClr val="000000"/>
                </a:solidFill>
                <a:latin typeface="Arial"/>
                <a:ea typeface="Arial"/>
                <a:cs typeface="Arial"/>
                <a:sym typeface="Arial"/>
              </a:rPr>
              <a:t> the questions they ask Alex and </a:t>
            </a:r>
            <a:r>
              <a:rPr b="1" i="0" lang="es-MX" sz="1800" u="none" cap="none" strike="noStrike">
                <a:solidFill>
                  <a:srgbClr val="FF0062"/>
                </a:solidFill>
                <a:latin typeface="Arial"/>
                <a:ea typeface="Arial"/>
                <a:cs typeface="Arial"/>
                <a:sym typeface="Arial"/>
              </a:rPr>
              <a:t>write them</a:t>
            </a:r>
            <a:r>
              <a:rPr b="0" i="0" lang="es-MX" sz="1800" u="none" cap="none" strike="noStrike">
                <a:solidFill>
                  <a:srgbClr val="000000"/>
                </a:solidFill>
                <a:latin typeface="Arial"/>
                <a:ea typeface="Arial"/>
                <a:cs typeface="Arial"/>
                <a:sym typeface="Arial"/>
              </a:rPr>
              <a:t> in your notebook. </a:t>
            </a:r>
            <a:endParaRPr b="0" i="0" sz="1400" u="none" cap="none" strike="noStrike">
              <a:solidFill>
                <a:srgbClr val="000000"/>
              </a:solidFill>
              <a:latin typeface="Arial"/>
              <a:ea typeface="Arial"/>
              <a:cs typeface="Arial"/>
              <a:sym typeface="Arial"/>
            </a:endParaRPr>
          </a:p>
        </p:txBody>
      </p:sp>
      <p:sp>
        <p:nvSpPr>
          <p:cNvPr id="176" name="Google Shape;176;p16"/>
          <p:cNvSpPr txBox="1"/>
          <p:nvPr/>
        </p:nvSpPr>
        <p:spPr>
          <a:xfrm>
            <a:off x="7854846" y="3575232"/>
            <a:ext cx="3792511"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rgbClr val="000000"/>
                </a:solidFill>
                <a:latin typeface="Arial"/>
                <a:ea typeface="Arial"/>
                <a:cs typeface="Arial"/>
                <a:sym typeface="Arial"/>
              </a:rPr>
              <a:t>Now listen again and pay attention to the pronunciation in questions. How do English speakers </a:t>
            </a:r>
            <a:r>
              <a:rPr b="1" i="0" lang="es-MX" sz="1800" u="none" cap="none" strike="noStrike">
                <a:solidFill>
                  <a:srgbClr val="FF0062"/>
                </a:solidFill>
                <a:latin typeface="Arial"/>
                <a:ea typeface="Arial"/>
                <a:cs typeface="Arial"/>
                <a:sym typeface="Arial"/>
              </a:rPr>
              <a:t>raise their intonation</a:t>
            </a:r>
            <a:r>
              <a:rPr b="0" i="0" lang="es-MX" sz="18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77" name="Google Shape;177;p16"/>
          <p:cNvSpPr/>
          <p:nvPr/>
        </p:nvSpPr>
        <p:spPr>
          <a:xfrm>
            <a:off x="7466475" y="899408"/>
            <a:ext cx="4182255" cy="2293865"/>
          </a:xfrm>
          <a:prstGeom prst="roundRect">
            <a:avLst>
              <a:gd fmla="val 16667" name="adj"/>
            </a:avLst>
          </a:prstGeom>
          <a:noFill/>
          <a:ln cap="flat" cmpd="sng" w="12700">
            <a:solidFill>
              <a:srgbClr val="1A67D1"/>
            </a:solidFill>
            <a:prstDash val="dash"/>
            <a:miter lim="800000"/>
            <a:headEnd len="sm" w="sm" type="none"/>
            <a:tailEnd len="sm" w="sm" type="none"/>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8" name="Google Shape;178;p16"/>
          <p:cNvSpPr/>
          <p:nvPr/>
        </p:nvSpPr>
        <p:spPr>
          <a:xfrm>
            <a:off x="7600013" y="3313305"/>
            <a:ext cx="4072575" cy="1754326"/>
          </a:xfrm>
          <a:prstGeom prst="roundRect">
            <a:avLst>
              <a:gd fmla="val 16667" name="adj"/>
            </a:avLst>
          </a:prstGeom>
          <a:noFill/>
          <a:ln cap="flat" cmpd="sng" w="12700">
            <a:solidFill>
              <a:srgbClr val="1A67D1"/>
            </a:solidFill>
            <a:prstDash val="dash"/>
            <a:miter lim="800000"/>
            <a:headEnd len="sm" w="sm" type="none"/>
            <a:tailEnd len="sm" w="sm" type="none"/>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Headphones with solid fill" id="179" name="Google Shape;179;p16"/>
          <p:cNvPicPr preferRelativeResize="0"/>
          <p:nvPr/>
        </p:nvPicPr>
        <p:blipFill rotWithShape="1">
          <a:blip r:embed="rId5">
            <a:alphaModFix/>
          </a:blip>
          <a:srcRect b="0" l="0" r="0" t="0"/>
          <a:stretch/>
        </p:blipFill>
        <p:spPr>
          <a:xfrm>
            <a:off x="257273" y="1382724"/>
            <a:ext cx="1634047" cy="1634047"/>
          </a:xfrm>
          <a:prstGeom prst="rect">
            <a:avLst/>
          </a:prstGeom>
          <a:noFill/>
          <a:ln>
            <a:noFill/>
          </a:ln>
        </p:spPr>
      </p:pic>
      <p:sp>
        <p:nvSpPr>
          <p:cNvPr id="180" name="Google Shape;180;p16"/>
          <p:cNvSpPr txBox="1"/>
          <p:nvPr/>
        </p:nvSpPr>
        <p:spPr>
          <a:xfrm>
            <a:off x="510175" y="3202275"/>
            <a:ext cx="1459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Calibri"/>
                <a:ea typeface="Calibri"/>
                <a:cs typeface="Calibri"/>
                <a:sym typeface="Calibri"/>
              </a:rPr>
              <a:t>Recording 2</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17"/>
          <p:cNvPicPr preferRelativeResize="0"/>
          <p:nvPr/>
        </p:nvPicPr>
        <p:blipFill rotWithShape="1">
          <a:blip r:embed="rId3">
            <a:alphaModFix/>
          </a:blip>
          <a:srcRect b="0" l="0" r="0" t="0"/>
          <a:stretch/>
        </p:blipFill>
        <p:spPr>
          <a:xfrm>
            <a:off x="-44970" y="0"/>
            <a:ext cx="12192000" cy="6858000"/>
          </a:xfrm>
          <a:prstGeom prst="rect">
            <a:avLst/>
          </a:prstGeom>
          <a:noFill/>
          <a:ln>
            <a:noFill/>
          </a:ln>
        </p:spPr>
      </p:pic>
      <p:sp>
        <p:nvSpPr>
          <p:cNvPr id="186" name="Google Shape;186;p17"/>
          <p:cNvSpPr txBox="1"/>
          <p:nvPr/>
        </p:nvSpPr>
        <p:spPr>
          <a:xfrm>
            <a:off x="1189220" y="1030874"/>
            <a:ext cx="9368852" cy="58473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366CA"/>
              </a:buClr>
              <a:buSzPts val="4000"/>
              <a:buFont typeface="Arial"/>
              <a:buNone/>
            </a:pPr>
            <a:r>
              <a:rPr b="1" i="0" lang="es-MX" sz="3200" u="none" cap="none" strike="noStrike">
                <a:solidFill>
                  <a:srgbClr val="FF0062"/>
                </a:solidFill>
                <a:latin typeface="Calibri"/>
                <a:ea typeface="Calibri"/>
                <a:cs typeface="Calibri"/>
                <a:sym typeface="Calibri"/>
              </a:rPr>
              <a:t>Present Simple: Asking questions</a:t>
            </a:r>
            <a:endParaRPr b="0" i="0" sz="1100" u="none" cap="none" strike="noStrike">
              <a:solidFill>
                <a:srgbClr val="FF0062"/>
              </a:solidFill>
              <a:latin typeface="Arial"/>
              <a:ea typeface="Arial"/>
              <a:cs typeface="Arial"/>
              <a:sym typeface="Arial"/>
            </a:endParaRPr>
          </a:p>
        </p:txBody>
      </p:sp>
      <p:sp>
        <p:nvSpPr>
          <p:cNvPr id="187" name="Google Shape;187;p17"/>
          <p:cNvSpPr txBox="1"/>
          <p:nvPr/>
        </p:nvSpPr>
        <p:spPr>
          <a:xfrm>
            <a:off x="6096000" y="1841345"/>
            <a:ext cx="5005689"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MX" sz="2000" u="none" cap="none" strike="noStrike">
                <a:solidFill>
                  <a:schemeClr val="dk1"/>
                </a:solidFill>
                <a:latin typeface="Calibri"/>
                <a:ea typeface="Calibri"/>
                <a:cs typeface="Calibri"/>
                <a:sym typeface="Calibri"/>
              </a:rPr>
              <a:t>Sentence order in questions </a:t>
            </a:r>
            <a:endParaRPr b="1" i="0" sz="2000" u="none" cap="none" strike="noStrike">
              <a:solidFill>
                <a:srgbClr val="1A67D1"/>
              </a:solidFill>
              <a:latin typeface="Calibri"/>
              <a:ea typeface="Calibri"/>
              <a:cs typeface="Calibri"/>
              <a:sym typeface="Calibri"/>
            </a:endParaRPr>
          </a:p>
        </p:txBody>
      </p:sp>
      <p:sp>
        <p:nvSpPr>
          <p:cNvPr id="188" name="Google Shape;188;p17"/>
          <p:cNvSpPr txBox="1"/>
          <p:nvPr/>
        </p:nvSpPr>
        <p:spPr>
          <a:xfrm>
            <a:off x="5309017" y="3031067"/>
            <a:ext cx="5005689" cy="13233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s-MX" sz="2000" u="none" cap="none" strike="noStrike">
                <a:solidFill>
                  <a:srgbClr val="FF0062"/>
                </a:solidFill>
                <a:latin typeface="Calibri"/>
                <a:ea typeface="Calibri"/>
                <a:cs typeface="Calibri"/>
                <a:sym typeface="Calibri"/>
              </a:rPr>
              <a:t>Do </a:t>
            </a:r>
            <a:r>
              <a:rPr b="1" i="0" lang="es-MX" sz="2000" u="none" cap="none" strike="noStrike">
                <a:solidFill>
                  <a:srgbClr val="1A67D1"/>
                </a:solidFill>
                <a:latin typeface="Calibri"/>
                <a:ea typeface="Calibri"/>
                <a:cs typeface="Calibri"/>
                <a:sym typeface="Calibri"/>
              </a:rPr>
              <a:t>you</a:t>
            </a:r>
            <a:r>
              <a:rPr b="1" i="0" lang="es-MX" sz="2000" u="none" cap="none" strike="noStrike">
                <a:solidFill>
                  <a:srgbClr val="FF0062"/>
                </a:solidFill>
                <a:latin typeface="Calibri"/>
                <a:ea typeface="Calibri"/>
                <a:cs typeface="Calibri"/>
                <a:sym typeface="Calibri"/>
              </a:rPr>
              <a:t> work </a:t>
            </a:r>
            <a:r>
              <a:rPr b="1" i="0" lang="es-MX" sz="2000" u="none" cap="none" strike="noStrike">
                <a:solidFill>
                  <a:srgbClr val="1A67D1"/>
                </a:solidFill>
                <a:latin typeface="Calibri"/>
                <a:ea typeface="Calibri"/>
                <a:cs typeface="Calibri"/>
                <a:sym typeface="Calibri"/>
              </a:rPr>
              <a:t>outside</a:t>
            </a:r>
            <a:r>
              <a:rPr b="1" i="0" lang="es-MX" sz="2000" u="none" cap="none" strike="noStrike">
                <a:solidFill>
                  <a:srgbClr val="FF0062"/>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FF0062"/>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FF0062"/>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1" i="1" lang="es-MX" sz="2000" u="none" cap="none" strike="noStrike">
                <a:solidFill>
                  <a:srgbClr val="FF0062"/>
                </a:solidFill>
                <a:latin typeface="Calibri"/>
                <a:ea typeface="Calibri"/>
                <a:cs typeface="Calibri"/>
                <a:sym typeface="Calibri"/>
              </a:rPr>
              <a:t>Does </a:t>
            </a:r>
            <a:r>
              <a:rPr b="1" i="1" lang="es-MX" sz="2000" u="none" cap="none" strike="noStrike">
                <a:solidFill>
                  <a:srgbClr val="1A67D1"/>
                </a:solidFill>
                <a:latin typeface="Calibri"/>
                <a:ea typeface="Calibri"/>
                <a:cs typeface="Calibri"/>
                <a:sym typeface="Calibri"/>
              </a:rPr>
              <a:t>she</a:t>
            </a:r>
            <a:r>
              <a:rPr b="1" i="1" lang="es-MX" sz="2000" u="none" cap="none" strike="noStrike">
                <a:solidFill>
                  <a:srgbClr val="FF0062"/>
                </a:solidFill>
                <a:latin typeface="Calibri"/>
                <a:ea typeface="Calibri"/>
                <a:cs typeface="Calibri"/>
                <a:sym typeface="Calibri"/>
              </a:rPr>
              <a:t> wear a special uniform?</a:t>
            </a:r>
            <a:endParaRPr b="0" i="1" sz="2000" u="none" cap="none" strike="noStrike">
              <a:solidFill>
                <a:srgbClr val="6098FC"/>
              </a:solidFill>
              <a:latin typeface="Calibri"/>
              <a:ea typeface="Calibri"/>
              <a:cs typeface="Calibri"/>
              <a:sym typeface="Calibri"/>
            </a:endParaRPr>
          </a:p>
        </p:txBody>
      </p:sp>
      <p:sp>
        <p:nvSpPr>
          <p:cNvPr id="189" name="Google Shape;189;p17"/>
          <p:cNvSpPr txBox="1"/>
          <p:nvPr/>
        </p:nvSpPr>
        <p:spPr>
          <a:xfrm>
            <a:off x="511628" y="969230"/>
            <a:ext cx="2861602" cy="70802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366CA"/>
              </a:buClr>
              <a:buSzPts val="4000"/>
              <a:buFont typeface="Arial"/>
              <a:buNone/>
            </a:pPr>
            <a:r>
              <a:rPr b="1" i="0" lang="es-MX" sz="4000" u="none" cap="none" strike="noStrike">
                <a:solidFill>
                  <a:srgbClr val="3366CA"/>
                </a:solidFill>
                <a:latin typeface="Calibri"/>
                <a:ea typeface="Calibri"/>
                <a:cs typeface="Calibri"/>
                <a:sym typeface="Calibri"/>
              </a:rPr>
              <a:t>Explore</a:t>
            </a:r>
            <a:endParaRPr b="0" i="0" sz="1400" u="none" cap="none" strike="noStrike">
              <a:solidFill>
                <a:srgbClr val="000000"/>
              </a:solidFill>
              <a:latin typeface="Arial"/>
              <a:ea typeface="Arial"/>
              <a:cs typeface="Arial"/>
              <a:sym typeface="Arial"/>
            </a:endParaRPr>
          </a:p>
        </p:txBody>
      </p:sp>
      <p:pic>
        <p:nvPicPr>
          <p:cNvPr descr="Graphical user interface&#10;&#10;Description automatically generated" id="190" name="Google Shape;190;p17"/>
          <p:cNvPicPr preferRelativeResize="0"/>
          <p:nvPr/>
        </p:nvPicPr>
        <p:blipFill rotWithShape="1">
          <a:blip r:embed="rId4">
            <a:alphaModFix/>
          </a:blip>
          <a:srcRect b="0" l="0" r="0" t="0"/>
          <a:stretch/>
        </p:blipFill>
        <p:spPr>
          <a:xfrm>
            <a:off x="133004" y="1677253"/>
            <a:ext cx="4468318" cy="4468318"/>
          </a:xfrm>
          <a:prstGeom prst="rect">
            <a:avLst/>
          </a:prstGeom>
          <a:noFill/>
          <a:ln>
            <a:noFill/>
          </a:ln>
        </p:spPr>
      </p:pic>
      <p:sp>
        <p:nvSpPr>
          <p:cNvPr id="191" name="Google Shape;191;p17"/>
          <p:cNvSpPr txBox="1"/>
          <p:nvPr/>
        </p:nvSpPr>
        <p:spPr>
          <a:xfrm>
            <a:off x="1691061" y="6106219"/>
            <a:ext cx="36576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s-MX" sz="800" u="none" cap="none" strike="noStrike">
                <a:solidFill>
                  <a:srgbClr val="000000"/>
                </a:solidFill>
                <a:latin typeface="Arial"/>
                <a:ea typeface="Arial"/>
                <a:cs typeface="Arial"/>
                <a:sym typeface="Arial"/>
              </a:rPr>
              <a:t>Question made by StorySet &lt;a href="https://storyset.com/people"&gt;Illustration by Freepik Storyset&lt;/a&gt;</a:t>
            </a:r>
            <a:endParaRPr b="0" i="0" sz="800" u="none" cap="none" strike="noStrike">
              <a:solidFill>
                <a:srgbClr val="000000"/>
              </a:solidFill>
              <a:latin typeface="Arial"/>
              <a:ea typeface="Arial"/>
              <a:cs typeface="Arial"/>
              <a:sym typeface="Arial"/>
            </a:endParaRPr>
          </a:p>
        </p:txBody>
      </p:sp>
      <p:pic>
        <p:nvPicPr>
          <p:cNvPr descr="Upstairs with solid fill" id="192" name="Google Shape;192;p17"/>
          <p:cNvPicPr preferRelativeResize="0"/>
          <p:nvPr/>
        </p:nvPicPr>
        <p:blipFill rotWithShape="1">
          <a:blip r:embed="rId5">
            <a:alphaModFix/>
          </a:blip>
          <a:srcRect b="0" l="0" r="0" t="0"/>
          <a:stretch/>
        </p:blipFill>
        <p:spPr>
          <a:xfrm>
            <a:off x="6882984" y="2648646"/>
            <a:ext cx="507167" cy="507167"/>
          </a:xfrm>
          <a:prstGeom prst="rect">
            <a:avLst/>
          </a:prstGeom>
          <a:noFill/>
          <a:ln>
            <a:noFill/>
          </a:ln>
        </p:spPr>
      </p:pic>
      <p:pic>
        <p:nvPicPr>
          <p:cNvPr descr="Upstairs with solid fill" id="193" name="Google Shape;193;p17"/>
          <p:cNvPicPr preferRelativeResize="0"/>
          <p:nvPr/>
        </p:nvPicPr>
        <p:blipFill rotWithShape="1">
          <a:blip r:embed="rId5">
            <a:alphaModFix/>
          </a:blip>
          <a:srcRect b="0" l="0" r="0" t="0"/>
          <a:stretch/>
        </p:blipFill>
        <p:spPr>
          <a:xfrm>
            <a:off x="7390151" y="3552156"/>
            <a:ext cx="507167" cy="507167"/>
          </a:xfrm>
          <a:prstGeom prst="rect">
            <a:avLst/>
          </a:prstGeom>
          <a:noFill/>
          <a:ln>
            <a:noFill/>
          </a:ln>
        </p:spPr>
      </p:pic>
      <p:sp>
        <p:nvSpPr>
          <p:cNvPr id="194" name="Google Shape;194;p17"/>
          <p:cNvSpPr/>
          <p:nvPr/>
        </p:nvSpPr>
        <p:spPr>
          <a:xfrm>
            <a:off x="6175288" y="3055366"/>
            <a:ext cx="707695" cy="384011"/>
          </a:xfrm>
          <a:prstGeom prst="rect">
            <a:avLst/>
          </a:prstGeom>
          <a:noFill/>
          <a:ln cap="flat" cmpd="sng" w="28575">
            <a:solidFill>
              <a:srgbClr val="1A67D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5" name="Google Shape;195;p17"/>
          <p:cNvSpPr/>
          <p:nvPr/>
        </p:nvSpPr>
        <p:spPr>
          <a:xfrm>
            <a:off x="5321517" y="3055366"/>
            <a:ext cx="432216" cy="384011"/>
          </a:xfrm>
          <a:prstGeom prst="rect">
            <a:avLst/>
          </a:prstGeom>
          <a:noFill/>
          <a:ln cap="flat" cmpd="sng" w="28575">
            <a:solidFill>
              <a:srgbClr val="1A67D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6" name="Google Shape;196;p17"/>
          <p:cNvSpPr/>
          <p:nvPr/>
        </p:nvSpPr>
        <p:spPr>
          <a:xfrm>
            <a:off x="5173813" y="3971557"/>
            <a:ext cx="787130" cy="336735"/>
          </a:xfrm>
          <a:prstGeom prst="rect">
            <a:avLst/>
          </a:prstGeom>
          <a:noFill/>
          <a:ln cap="flat" cmpd="sng" w="38100">
            <a:solidFill>
              <a:srgbClr val="1A67D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7" name="Google Shape;197;p17"/>
          <p:cNvSpPr/>
          <p:nvPr/>
        </p:nvSpPr>
        <p:spPr>
          <a:xfrm>
            <a:off x="6288891" y="4027149"/>
            <a:ext cx="707695" cy="327317"/>
          </a:xfrm>
          <a:prstGeom prst="rect">
            <a:avLst/>
          </a:prstGeom>
          <a:noFill/>
          <a:ln cap="flat" cmpd="sng" w="38100">
            <a:solidFill>
              <a:srgbClr val="1A67D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8" name="Google Shape;198;p17"/>
          <p:cNvSpPr txBox="1"/>
          <p:nvPr/>
        </p:nvSpPr>
        <p:spPr>
          <a:xfrm>
            <a:off x="4202500" y="4568550"/>
            <a:ext cx="6112200" cy="1323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rgbClr val="FF0062"/>
                </a:solidFill>
                <a:latin typeface="Calibri"/>
                <a:ea typeface="Calibri"/>
                <a:cs typeface="Calibri"/>
                <a:sym typeface="Calibri"/>
              </a:rPr>
              <a:t>Not ALL questions have rising intonation.</a:t>
            </a:r>
            <a:r>
              <a:rPr b="0" i="0" lang="es-MX" sz="1800" u="none" cap="none" strike="noStrike">
                <a:solidFill>
                  <a:srgbClr val="000000"/>
                </a:solidFill>
                <a:latin typeface="Calibri"/>
                <a:ea typeface="Calibri"/>
                <a:cs typeface="Calibri"/>
                <a:sym typeface="Calibri"/>
              </a:rPr>
              <a:t> Yes/No questions </a:t>
            </a:r>
            <a:r>
              <a:rPr b="1" i="0" lang="es-MX" sz="2000" u="none" cap="none" strike="noStrike">
                <a:solidFill>
                  <a:srgbClr val="1A67D1"/>
                </a:solidFill>
                <a:latin typeface="Calibri"/>
                <a:ea typeface="Calibri"/>
                <a:cs typeface="Calibri"/>
                <a:sym typeface="Calibri"/>
              </a:rPr>
              <a:t>usually </a:t>
            </a:r>
            <a:r>
              <a:rPr b="0" i="0" lang="es-MX" sz="1800" u="none" cap="none" strike="noStrike">
                <a:solidFill>
                  <a:srgbClr val="000000"/>
                </a:solidFill>
                <a:latin typeface="Calibri"/>
                <a:ea typeface="Calibri"/>
                <a:cs typeface="Calibri"/>
                <a:sym typeface="Calibri"/>
              </a:rPr>
              <a:t>have a rising intonation. At home, watch this video for more info:</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rgbClr val="000000"/>
                </a:solidFill>
                <a:latin typeface="Calibri"/>
                <a:ea typeface="Calibri"/>
                <a:cs typeface="Calibri"/>
                <a:sym typeface="Calibri"/>
              </a:rPr>
              <a:t>https://www.youtube.com/watch?v=Aoj4HZlLQBY</a:t>
            </a:r>
            <a:endParaRPr b="0" i="0" sz="1800" u="none" cap="none" strike="noStrike">
              <a:solidFill>
                <a:srgbClr val="000000"/>
              </a:solidFill>
              <a:latin typeface="Calibri"/>
              <a:ea typeface="Calibri"/>
              <a:cs typeface="Calibri"/>
              <a:sym typeface="Calibri"/>
            </a:endParaRPr>
          </a:p>
        </p:txBody>
      </p:sp>
      <p:pic>
        <p:nvPicPr>
          <p:cNvPr descr="Headphones with solid fill" id="199" name="Google Shape;199;p17"/>
          <p:cNvPicPr preferRelativeResize="0"/>
          <p:nvPr/>
        </p:nvPicPr>
        <p:blipFill rotWithShape="1">
          <a:blip r:embed="rId6">
            <a:alphaModFix/>
          </a:blip>
          <a:srcRect b="0" l="0" r="0" t="0"/>
          <a:stretch/>
        </p:blipFill>
        <p:spPr>
          <a:xfrm>
            <a:off x="10043773" y="313599"/>
            <a:ext cx="1634047" cy="1634047"/>
          </a:xfrm>
          <a:prstGeom prst="rect">
            <a:avLst/>
          </a:prstGeom>
          <a:noFill/>
          <a:ln>
            <a:noFill/>
          </a:ln>
        </p:spPr>
      </p:pic>
      <p:sp>
        <p:nvSpPr>
          <p:cNvPr id="200" name="Google Shape;200;p17"/>
          <p:cNvSpPr txBox="1"/>
          <p:nvPr/>
        </p:nvSpPr>
        <p:spPr>
          <a:xfrm>
            <a:off x="9966500" y="2123238"/>
            <a:ext cx="1788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Calibri"/>
                <a:ea typeface="Calibri"/>
                <a:cs typeface="Calibri"/>
                <a:sym typeface="Calibri"/>
              </a:rPr>
              <a:t>Recording 3</a:t>
            </a:r>
            <a:endParaRPr b="0" i="0" sz="1400" u="none" cap="none" strike="noStrike">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5"/>
                                        </p:tgtEl>
                                        <p:attrNameLst>
                                          <p:attrName>style.visibility</p:attrName>
                                        </p:attrNameLst>
                                      </p:cBhvr>
                                      <p:to>
                                        <p:strVal val="visible"/>
                                      </p:to>
                                    </p:set>
                                    <p:anim calcmode="lin" valueType="num">
                                      <p:cBhvr additive="base">
                                        <p:cTn dur="500"/>
                                        <p:tgtEl>
                                          <p:spTgt spid="19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4"/>
                                        </p:tgtEl>
                                        <p:attrNameLst>
                                          <p:attrName>style.visibility</p:attrName>
                                        </p:attrNameLst>
                                      </p:cBhvr>
                                      <p:to>
                                        <p:strVal val="visible"/>
                                      </p:to>
                                    </p:set>
                                    <p:anim calcmode="lin" valueType="num">
                                      <p:cBhvr additive="base">
                                        <p:cTn dur="500"/>
                                        <p:tgtEl>
                                          <p:spTgt spid="19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6"/>
                                        </p:tgtEl>
                                        <p:attrNameLst>
                                          <p:attrName>style.visibility</p:attrName>
                                        </p:attrNameLst>
                                      </p:cBhvr>
                                      <p:to>
                                        <p:strVal val="visible"/>
                                      </p:to>
                                    </p:set>
                                    <p:anim calcmode="lin" valueType="num">
                                      <p:cBhvr additive="base">
                                        <p:cTn dur="500"/>
                                        <p:tgtEl>
                                          <p:spTgt spid="19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7"/>
                                        </p:tgtEl>
                                        <p:attrNameLst>
                                          <p:attrName>style.visibility</p:attrName>
                                        </p:attrNameLst>
                                      </p:cBhvr>
                                      <p:to>
                                        <p:strVal val="visible"/>
                                      </p:to>
                                    </p:set>
                                    <p:anim calcmode="lin" valueType="num">
                                      <p:cBhvr additive="base">
                                        <p:cTn dur="500"/>
                                        <p:tgtEl>
                                          <p:spTgt spid="19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18"/>
          <p:cNvPicPr preferRelativeResize="0"/>
          <p:nvPr/>
        </p:nvPicPr>
        <p:blipFill rotWithShape="1">
          <a:blip r:embed="rId3">
            <a:alphaModFix/>
          </a:blip>
          <a:srcRect b="0" l="0" r="0" t="0"/>
          <a:stretch/>
        </p:blipFill>
        <p:spPr>
          <a:xfrm>
            <a:off x="-44970" y="0"/>
            <a:ext cx="12192000" cy="6858000"/>
          </a:xfrm>
          <a:prstGeom prst="rect">
            <a:avLst/>
          </a:prstGeom>
          <a:noFill/>
          <a:ln>
            <a:noFill/>
          </a:ln>
        </p:spPr>
      </p:pic>
      <p:sp>
        <p:nvSpPr>
          <p:cNvPr id="206" name="Google Shape;206;p18"/>
          <p:cNvSpPr txBox="1"/>
          <p:nvPr/>
        </p:nvSpPr>
        <p:spPr>
          <a:xfrm>
            <a:off x="1650166" y="940078"/>
            <a:ext cx="9683646" cy="13234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s-MX" sz="4000" u="none" cap="none" strike="noStrike">
                <a:solidFill>
                  <a:srgbClr val="FF0062"/>
                </a:solidFill>
                <a:latin typeface="Calibri"/>
                <a:ea typeface="Calibri"/>
                <a:cs typeface="Calibri"/>
                <a:sym typeface="Calibri"/>
              </a:rPr>
              <a:t>Practice: Go to your worksheets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000"/>
              <a:buFont typeface="Arial"/>
              <a:buNone/>
            </a:pPr>
            <a:r>
              <a:rPr b="1" i="0" lang="es-MX" sz="4000" u="none" cap="none" strike="noStrike">
                <a:solidFill>
                  <a:srgbClr val="FF0062"/>
                </a:solidFill>
                <a:latin typeface="Calibri"/>
                <a:ea typeface="Calibri"/>
                <a:cs typeface="Calibri"/>
                <a:sym typeface="Calibri"/>
              </a:rPr>
              <a:t>Activity 2</a:t>
            </a:r>
            <a:endParaRPr b="0" i="0" sz="4000" u="none" cap="none" strike="noStrike">
              <a:solidFill>
                <a:srgbClr val="000000"/>
              </a:solidFill>
              <a:latin typeface="Arial"/>
              <a:ea typeface="Arial"/>
              <a:cs typeface="Arial"/>
              <a:sym typeface="Arial"/>
            </a:endParaRPr>
          </a:p>
        </p:txBody>
      </p:sp>
      <p:sp>
        <p:nvSpPr>
          <p:cNvPr id="207" name="Google Shape;207;p18"/>
          <p:cNvSpPr txBox="1"/>
          <p:nvPr/>
        </p:nvSpPr>
        <p:spPr>
          <a:xfrm>
            <a:off x="1650166" y="2806432"/>
            <a:ext cx="88017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rgbClr val="1A67D1"/>
                </a:solidFill>
                <a:latin typeface="Arial"/>
                <a:ea typeface="Arial"/>
                <a:cs typeface="Arial"/>
                <a:sym typeface="Arial"/>
              </a:rPr>
              <a:t>What are the biggest problems for these employees? </a:t>
            </a:r>
            <a:r>
              <a:rPr b="0" i="0" lang="es-MX" sz="1800" u="none" cap="none" strike="noStrike">
                <a:solidFill>
                  <a:srgbClr val="000000"/>
                </a:solidFill>
                <a:latin typeface="Arial"/>
                <a:ea typeface="Arial"/>
                <a:cs typeface="Arial"/>
                <a:sym typeface="Arial"/>
              </a:rPr>
              <a:t>Use negative forms of the verbs.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rgbClr val="000000"/>
                </a:solidFill>
                <a:latin typeface="Arial"/>
                <a:ea typeface="Arial"/>
                <a:cs typeface="Arial"/>
                <a:sym typeface="Arial"/>
              </a:rPr>
              <a:t>Time </a:t>
            </a:r>
            <a:r>
              <a:rPr b="1" i="0" lang="es-MX" sz="1800" u="none" cap="none" strike="noStrike">
                <a:solidFill>
                  <a:srgbClr val="1A67D1"/>
                </a:solidFill>
                <a:latin typeface="Arial"/>
                <a:ea typeface="Arial"/>
                <a:cs typeface="Arial"/>
                <a:sym typeface="Arial"/>
              </a:rPr>
              <a:t>10-15 min</a:t>
            </a:r>
            <a:endParaRPr b="1" i="0" sz="1800" u="none" cap="none" strike="noStrike">
              <a:solidFill>
                <a:srgbClr val="1A67D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19"/>
          <p:cNvPicPr preferRelativeResize="0"/>
          <p:nvPr/>
        </p:nvPicPr>
        <p:blipFill rotWithShape="1">
          <a:blip r:embed="rId3">
            <a:alphaModFix/>
          </a:blip>
          <a:srcRect b="0" l="0" r="0" t="0"/>
          <a:stretch/>
        </p:blipFill>
        <p:spPr>
          <a:xfrm>
            <a:off x="2370" y="0"/>
            <a:ext cx="12189630" cy="6858000"/>
          </a:xfrm>
          <a:prstGeom prst="rect">
            <a:avLst/>
          </a:prstGeom>
          <a:noFill/>
          <a:ln>
            <a:noFill/>
          </a:ln>
        </p:spPr>
      </p:pic>
      <p:sp>
        <p:nvSpPr>
          <p:cNvPr id="213" name="Google Shape;213;p19"/>
          <p:cNvSpPr txBox="1"/>
          <p:nvPr>
            <p:ph type="title"/>
          </p:nvPr>
        </p:nvSpPr>
        <p:spPr>
          <a:xfrm>
            <a:off x="842244" y="1347204"/>
            <a:ext cx="5628900" cy="2081796"/>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b="1" lang="es-MX" sz="4800">
                <a:solidFill>
                  <a:srgbClr val="FF0062"/>
                </a:solidFill>
              </a:rPr>
              <a:t>Task Time!</a:t>
            </a:r>
            <a:endParaRPr sz="4800"/>
          </a:p>
        </p:txBody>
      </p:sp>
      <p:sp>
        <p:nvSpPr>
          <p:cNvPr id="214" name="Google Shape;214;p19"/>
          <p:cNvSpPr txBox="1"/>
          <p:nvPr/>
        </p:nvSpPr>
        <p:spPr>
          <a:xfrm>
            <a:off x="8221355" y="4963826"/>
            <a:ext cx="2734800"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s-MX" sz="800" u="none" cap="none" strike="noStrike">
                <a:solidFill>
                  <a:srgbClr val="000000"/>
                </a:solidFill>
                <a:latin typeface="Arial"/>
                <a:ea typeface="Arial"/>
                <a:cs typeface="Arial"/>
                <a:sym typeface="Arial"/>
              </a:rPr>
              <a:t>Group Chat made  by StorySet &lt;a href="https://storyset.com/social-media"&gt;Illustration by Freepik Storyset&lt;/a&gt;</a:t>
            </a:r>
            <a:endParaRPr b="0" i="0" sz="800" u="none" cap="none" strike="noStrike">
              <a:solidFill>
                <a:srgbClr val="000000"/>
              </a:solidFill>
              <a:latin typeface="Arial"/>
              <a:ea typeface="Arial"/>
              <a:cs typeface="Arial"/>
              <a:sym typeface="Arial"/>
            </a:endParaRPr>
          </a:p>
        </p:txBody>
      </p:sp>
      <p:pic>
        <p:nvPicPr>
          <p:cNvPr descr="Graphical user interface, application&#10;&#10;Description automatically generated" id="215" name="Google Shape;215;p19"/>
          <p:cNvPicPr preferRelativeResize="0"/>
          <p:nvPr/>
        </p:nvPicPr>
        <p:blipFill rotWithShape="1">
          <a:blip r:embed="rId4">
            <a:alphaModFix/>
          </a:blip>
          <a:srcRect b="0" l="0" r="0" t="0"/>
          <a:stretch/>
        </p:blipFill>
        <p:spPr>
          <a:xfrm>
            <a:off x="6734253" y="571464"/>
            <a:ext cx="5194638" cy="519463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2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21" name="Google Shape;221;p20"/>
          <p:cNvSpPr txBox="1"/>
          <p:nvPr/>
        </p:nvSpPr>
        <p:spPr>
          <a:xfrm>
            <a:off x="1479100" y="5974731"/>
            <a:ext cx="347771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s-MX" sz="800" u="none" cap="none" strike="noStrike">
                <a:solidFill>
                  <a:srgbClr val="000000"/>
                </a:solidFill>
                <a:latin typeface="Arial"/>
                <a:ea typeface="Arial"/>
                <a:cs typeface="Arial"/>
                <a:sym typeface="Arial"/>
              </a:rPr>
              <a:t>App made by Story Set: &lt;a href="https://storyset.com/mobile"&gt;Illustration by Freepik Storyset&lt;/a&gt;</a:t>
            </a:r>
            <a:endParaRPr b="0" i="0" sz="800" u="none" cap="none" strike="noStrike">
              <a:solidFill>
                <a:srgbClr val="000000"/>
              </a:solidFill>
              <a:latin typeface="Arial"/>
              <a:ea typeface="Arial"/>
              <a:cs typeface="Arial"/>
              <a:sym typeface="Arial"/>
            </a:endParaRPr>
          </a:p>
        </p:txBody>
      </p:sp>
      <p:sp>
        <p:nvSpPr>
          <p:cNvPr id="222" name="Google Shape;222;p20"/>
          <p:cNvSpPr/>
          <p:nvPr/>
        </p:nvSpPr>
        <p:spPr>
          <a:xfrm>
            <a:off x="4459055" y="713992"/>
            <a:ext cx="7532343" cy="4803391"/>
          </a:xfrm>
          <a:prstGeom prst="roundRect">
            <a:avLst>
              <a:gd fmla="val 16667" name="adj"/>
            </a:avLst>
          </a:prstGeom>
          <a:noFill/>
          <a:ln cap="flat" cmpd="sng" w="12700">
            <a:solidFill>
              <a:srgbClr val="FF0062"/>
            </a:solidFill>
            <a:prstDash val="dash"/>
            <a:miter lim="800000"/>
            <a:headEnd len="sm" w="sm" type="none"/>
            <a:tailEnd len="sm" w="sm" type="none"/>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3" name="Google Shape;223;p20"/>
          <p:cNvSpPr txBox="1"/>
          <p:nvPr/>
        </p:nvSpPr>
        <p:spPr>
          <a:xfrm>
            <a:off x="4831681" y="1058767"/>
            <a:ext cx="7018716" cy="5599292"/>
          </a:xfrm>
          <a:prstGeom prst="rect">
            <a:avLst/>
          </a:prstGeom>
          <a:noFill/>
          <a:ln>
            <a:noFill/>
          </a:ln>
        </p:spPr>
        <p:txBody>
          <a:bodyPr anchorCtr="0" anchor="b" bIns="45700" lIns="91425" spcFirstLastPara="1" rIns="91425" wrap="square" tIns="45700">
            <a:noAutofit/>
          </a:bodyPr>
          <a:lstStyle/>
          <a:p>
            <a:pPr indent="0" lvl="0" marL="0" marR="0" rtl="0" algn="l">
              <a:lnSpc>
                <a:spcPct val="150000"/>
              </a:lnSpc>
              <a:spcBef>
                <a:spcPts val="0"/>
              </a:spcBef>
              <a:spcAft>
                <a:spcPts val="0"/>
              </a:spcAft>
              <a:buClr>
                <a:srgbClr val="000000"/>
              </a:buClr>
              <a:buSzPts val="1800"/>
              <a:buFont typeface="Arial"/>
              <a:buNone/>
            </a:pPr>
            <a:r>
              <a:rPr b="1" i="0" lang="es-MX" sz="1800" u="none" cap="none" strike="noStrike">
                <a:solidFill>
                  <a:srgbClr val="1A67D1"/>
                </a:solidFill>
                <a:latin typeface="Arial"/>
                <a:ea typeface="Arial"/>
                <a:cs typeface="Arial"/>
                <a:sym typeface="Arial"/>
              </a:rPr>
              <a:t>Case: </a:t>
            </a:r>
            <a:r>
              <a:rPr b="1" i="0" lang="es-MX" sz="1800" u="none" cap="none" strike="noStrike">
                <a:solidFill>
                  <a:srgbClr val="FF0062"/>
                </a:solidFill>
                <a:latin typeface="Arial"/>
                <a:ea typeface="Arial"/>
                <a:cs typeface="Arial"/>
                <a:sym typeface="Arial"/>
              </a:rPr>
              <a:t>Travel Application App </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800"/>
              <a:buFont typeface="Noto Sans Symbols"/>
              <a:buChar char="✔"/>
            </a:pPr>
            <a:r>
              <a:rPr b="0" i="0" lang="es-MX" sz="1800" u="none" cap="none" strike="noStrike">
                <a:solidFill>
                  <a:schemeClr val="dk1"/>
                </a:solidFill>
                <a:latin typeface="Arial"/>
                <a:ea typeface="Arial"/>
                <a:cs typeface="Arial"/>
                <a:sym typeface="Arial"/>
              </a:rPr>
              <a:t>You are hired to improve the application called Easy Pick. The application is used by customers to find best deals on flights and hotels. Customers are not happy with the app.</a:t>
            </a:r>
            <a:endParaRPr b="0" i="0" sz="1400" u="none" cap="none" strike="noStrike">
              <a:solidFill>
                <a:srgbClr val="000000"/>
              </a:solidFill>
              <a:latin typeface="Arial"/>
              <a:ea typeface="Arial"/>
              <a:cs typeface="Arial"/>
              <a:sym typeface="Arial"/>
            </a:endParaRPr>
          </a:p>
          <a:p>
            <a:pPr indent="-171450" lvl="0" marL="285750" marR="0" rtl="0" algn="l">
              <a:lnSpc>
                <a:spcPct val="150000"/>
              </a:lnSpc>
              <a:spcBef>
                <a:spcPts val="0"/>
              </a:spcBef>
              <a:spcAft>
                <a:spcPts val="0"/>
              </a:spcAft>
              <a:buClr>
                <a:srgbClr val="000000"/>
              </a:buClr>
              <a:buSzPts val="1800"/>
              <a:buFont typeface="Noto Sans Symbols"/>
              <a:buNone/>
            </a:pPr>
            <a:r>
              <a:t/>
            </a:r>
            <a:endParaRPr b="0" i="0" sz="1800" u="none" cap="none" strike="noStrike">
              <a:solidFill>
                <a:schemeClr val="dk1"/>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800"/>
              <a:buFont typeface="Noto Sans Symbols"/>
              <a:buChar char="✔"/>
            </a:pPr>
            <a:r>
              <a:rPr b="0" i="0" lang="es-MX" sz="1800" u="none" cap="none" strike="noStrike">
                <a:solidFill>
                  <a:schemeClr val="dk1"/>
                </a:solidFill>
                <a:latin typeface="Arial"/>
                <a:ea typeface="Arial"/>
                <a:cs typeface="Arial"/>
                <a:sym typeface="Arial"/>
              </a:rPr>
              <a:t>Your programming team has to design a survey to ask customers about their experience and habits so you can improve it.</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800"/>
              <a:buFont typeface="Noto Sans Symbols"/>
              <a:buChar char="✔"/>
            </a:pPr>
            <a:r>
              <a:rPr b="0" i="0" lang="es-MX" sz="1800" u="none" cap="none" strike="noStrike">
                <a:solidFill>
                  <a:schemeClr val="dk1"/>
                </a:solidFill>
                <a:latin typeface="Arial"/>
                <a:ea typeface="Arial"/>
                <a:cs typeface="Arial"/>
                <a:sym typeface="Arial"/>
              </a:rPr>
              <a:t>Create 5 questions using Present Simple Tense. As only Yes/No questions: Ex. </a:t>
            </a:r>
            <a:r>
              <a:rPr b="0" i="1" lang="es-MX" sz="1800" u="none" cap="none" strike="noStrike">
                <a:solidFill>
                  <a:srgbClr val="1A67D1"/>
                </a:solidFill>
                <a:latin typeface="Arial"/>
                <a:ea typeface="Arial"/>
                <a:cs typeface="Arial"/>
                <a:sym typeface="Arial"/>
              </a:rPr>
              <a:t>Do you travel often?</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800"/>
              <a:buFont typeface="Noto Sans Symbols"/>
              <a:buChar char="✔"/>
            </a:pPr>
            <a:r>
              <a:rPr b="1" i="0" lang="es-MX" sz="1800" u="none" cap="none" strike="noStrike">
                <a:solidFill>
                  <a:srgbClr val="FF0062"/>
                </a:solidFill>
                <a:latin typeface="Arial"/>
                <a:ea typeface="Arial"/>
                <a:cs typeface="Arial"/>
                <a:sym typeface="Arial"/>
              </a:rPr>
              <a:t>Time: 10 min</a:t>
            </a:r>
            <a:endParaRPr b="0" i="0" sz="1400" u="none" cap="none" strike="noStrike">
              <a:solidFill>
                <a:srgbClr val="000000"/>
              </a:solidFill>
              <a:latin typeface="Arial"/>
              <a:ea typeface="Arial"/>
              <a:cs typeface="Arial"/>
              <a:sym typeface="Arial"/>
            </a:endParaRPr>
          </a:p>
          <a:p>
            <a:pPr indent="-171450" lvl="0" marL="285750" marR="0" rtl="0" algn="l">
              <a:lnSpc>
                <a:spcPct val="150000"/>
              </a:lnSpc>
              <a:spcBef>
                <a:spcPts val="0"/>
              </a:spcBef>
              <a:spcAft>
                <a:spcPts val="0"/>
              </a:spcAft>
              <a:buClr>
                <a:srgbClr val="000000"/>
              </a:buClr>
              <a:buSzPts val="1800"/>
              <a:buFont typeface="Noto Sans Symbols"/>
              <a:buNone/>
            </a:pPr>
            <a:r>
              <a:t/>
            </a:r>
            <a:endParaRPr b="0" i="0" sz="1800" u="none" cap="none" strike="noStrike">
              <a:solidFill>
                <a:schemeClr val="dk1"/>
              </a:solidFill>
              <a:latin typeface="Arial"/>
              <a:ea typeface="Arial"/>
              <a:cs typeface="Arial"/>
              <a:sym typeface="Arial"/>
            </a:endParaRPr>
          </a:p>
          <a:p>
            <a:pPr indent="-171450" lvl="0" marL="285750" marR="0" rtl="0" algn="l">
              <a:lnSpc>
                <a:spcPct val="150000"/>
              </a:lnSpc>
              <a:spcBef>
                <a:spcPts val="0"/>
              </a:spcBef>
              <a:spcAft>
                <a:spcPts val="0"/>
              </a:spcAft>
              <a:buClr>
                <a:srgbClr val="000000"/>
              </a:buClr>
              <a:buSzPts val="1800"/>
              <a:buFont typeface="Noto Sans Symbols"/>
              <a:buNone/>
            </a:pPr>
            <a:r>
              <a:t/>
            </a:r>
            <a:endParaRPr b="0" i="0" sz="1800" u="none" cap="none" strike="noStrike">
              <a:solidFill>
                <a:schemeClr val="dk1"/>
              </a:solidFill>
              <a:latin typeface="Arial"/>
              <a:ea typeface="Arial"/>
              <a:cs typeface="Arial"/>
              <a:sym typeface="Arial"/>
            </a:endParaRPr>
          </a:p>
          <a:p>
            <a:pPr indent="-171450" lvl="0" marL="285750" marR="0" rtl="0" algn="l">
              <a:lnSpc>
                <a:spcPct val="150000"/>
              </a:lnSpc>
              <a:spcBef>
                <a:spcPts val="0"/>
              </a:spcBef>
              <a:spcAft>
                <a:spcPts val="0"/>
              </a:spcAft>
              <a:buClr>
                <a:srgbClr val="000000"/>
              </a:buClr>
              <a:buSzPts val="1800"/>
              <a:buFont typeface="Noto Sans Symbols"/>
              <a:buNone/>
            </a:pPr>
            <a:r>
              <a:t/>
            </a:r>
            <a:endParaRPr b="0" i="0" sz="1800" u="none" cap="none" strike="noStrike">
              <a:solidFill>
                <a:schemeClr val="dk1"/>
              </a:solidFill>
              <a:latin typeface="Arial"/>
              <a:ea typeface="Arial"/>
              <a:cs typeface="Arial"/>
              <a:sym typeface="Arial"/>
            </a:endParaRPr>
          </a:p>
        </p:txBody>
      </p:sp>
      <p:pic>
        <p:nvPicPr>
          <p:cNvPr descr="Graphical user interface, application&#10;&#10;Description automatically generated" id="224" name="Google Shape;224;p20"/>
          <p:cNvPicPr preferRelativeResize="0"/>
          <p:nvPr/>
        </p:nvPicPr>
        <p:blipFill rotWithShape="1">
          <a:blip r:embed="rId4">
            <a:alphaModFix/>
          </a:blip>
          <a:srcRect b="0" l="0" r="0" t="0"/>
          <a:stretch/>
        </p:blipFill>
        <p:spPr>
          <a:xfrm>
            <a:off x="-15512" y="1484652"/>
            <a:ext cx="4490079" cy="4490079"/>
          </a:xfrm>
          <a:prstGeom prst="rect">
            <a:avLst/>
          </a:prstGeom>
          <a:noFill/>
          <a:ln>
            <a:noFill/>
          </a:ln>
        </p:spPr>
      </p:pic>
      <p:sp>
        <p:nvSpPr>
          <p:cNvPr id="225" name="Google Shape;225;p20"/>
          <p:cNvSpPr txBox="1"/>
          <p:nvPr/>
        </p:nvSpPr>
        <p:spPr>
          <a:xfrm>
            <a:off x="-61543" y="982016"/>
            <a:ext cx="4954767"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s-MX" sz="4000" u="none" cap="none" strike="noStrike">
                <a:solidFill>
                  <a:srgbClr val="FF0062"/>
                </a:solidFill>
                <a:latin typeface="Calibri"/>
                <a:ea typeface="Calibri"/>
                <a:cs typeface="Calibri"/>
                <a:sym typeface="Calibri"/>
              </a:rPr>
              <a:t>Preventing Problems</a:t>
            </a:r>
            <a:endParaRPr b="0" i="0" sz="40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24"/>
          <p:cNvPicPr preferRelativeResize="0"/>
          <p:nvPr/>
        </p:nvPicPr>
        <p:blipFill rotWithShape="1">
          <a:blip r:embed="rId3">
            <a:alphaModFix/>
          </a:blip>
          <a:srcRect b="0" l="0" r="0" t="0"/>
          <a:stretch/>
        </p:blipFill>
        <p:spPr>
          <a:xfrm>
            <a:off x="2370" y="0"/>
            <a:ext cx="12189630" cy="6858000"/>
          </a:xfrm>
          <a:prstGeom prst="rect">
            <a:avLst/>
          </a:prstGeom>
          <a:noFill/>
          <a:ln>
            <a:noFill/>
          </a:ln>
        </p:spPr>
      </p:pic>
      <p:sp>
        <p:nvSpPr>
          <p:cNvPr id="231" name="Google Shape;231;p24"/>
          <p:cNvSpPr txBox="1"/>
          <p:nvPr>
            <p:ph type="title"/>
          </p:nvPr>
        </p:nvSpPr>
        <p:spPr>
          <a:xfrm>
            <a:off x="5003876" y="2375726"/>
            <a:ext cx="5789041" cy="2331185"/>
          </a:xfrm>
          <a:prstGeom prst="rect">
            <a:avLst/>
          </a:prstGeom>
          <a:noFill/>
          <a:ln>
            <a:noFill/>
          </a:ln>
        </p:spPr>
        <p:txBody>
          <a:bodyPr anchorCtr="0" anchor="b" bIns="45700" lIns="91425" spcFirstLastPara="1" rIns="91425" wrap="square" tIns="45700">
            <a:noAutofit/>
          </a:bodyPr>
          <a:lstStyle/>
          <a:p>
            <a:pPr indent="0" lvl="0" marL="0" rtl="0" algn="l">
              <a:lnSpc>
                <a:spcPct val="150000"/>
              </a:lnSpc>
              <a:spcBef>
                <a:spcPts val="0"/>
              </a:spcBef>
              <a:spcAft>
                <a:spcPts val="0"/>
              </a:spcAft>
              <a:buSzPts val="1400"/>
              <a:buNone/>
            </a:pPr>
            <a:r>
              <a:rPr lang="es-MX" sz="1800">
                <a:solidFill>
                  <a:schemeClr val="dk1"/>
                </a:solidFill>
              </a:rPr>
              <a:t>You are going to review the questions written by the other team. </a:t>
            </a:r>
            <a:br>
              <a:rPr lang="es-MX" sz="1800">
                <a:solidFill>
                  <a:schemeClr val="dk1"/>
                </a:solidFill>
              </a:rPr>
            </a:br>
            <a:r>
              <a:rPr lang="es-MX" sz="1800">
                <a:solidFill>
                  <a:schemeClr val="dk1"/>
                </a:solidFill>
              </a:rPr>
              <a:t>Use the checklist in your worksheet</a:t>
            </a:r>
            <a:br>
              <a:rPr lang="es-MX" sz="1800">
                <a:solidFill>
                  <a:schemeClr val="dk1"/>
                </a:solidFill>
              </a:rPr>
            </a:br>
            <a:br>
              <a:rPr lang="es-MX" sz="1800">
                <a:solidFill>
                  <a:schemeClr val="dk1"/>
                </a:solidFill>
              </a:rPr>
            </a:br>
            <a:r>
              <a:rPr lang="es-MX" sz="1800">
                <a:solidFill>
                  <a:schemeClr val="dk1"/>
                </a:solidFill>
              </a:rPr>
              <a:t>Time: </a:t>
            </a:r>
            <a:r>
              <a:rPr b="1" lang="es-MX" sz="1800">
                <a:solidFill>
                  <a:srgbClr val="FF0062"/>
                </a:solidFill>
              </a:rPr>
              <a:t>10 min</a:t>
            </a:r>
            <a:br>
              <a:rPr b="1" lang="es-MX" sz="1800">
                <a:solidFill>
                  <a:srgbClr val="FF0062"/>
                </a:solidFill>
              </a:rPr>
            </a:br>
            <a:endParaRPr b="1" sz="1800">
              <a:solidFill>
                <a:srgbClr val="FF0062"/>
              </a:solidFill>
            </a:endParaRPr>
          </a:p>
        </p:txBody>
      </p:sp>
      <p:sp>
        <p:nvSpPr>
          <p:cNvPr id="232" name="Google Shape;232;p24"/>
          <p:cNvSpPr txBox="1"/>
          <p:nvPr/>
        </p:nvSpPr>
        <p:spPr>
          <a:xfrm>
            <a:off x="2434985" y="464339"/>
            <a:ext cx="6732169" cy="886876"/>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Arial"/>
              <a:buNone/>
            </a:pPr>
            <a:r>
              <a:rPr b="1" i="0" lang="es-MX" sz="4800" u="none" cap="none" strike="noStrike">
                <a:solidFill>
                  <a:srgbClr val="FF0062"/>
                </a:solidFill>
                <a:latin typeface="Calibri"/>
                <a:ea typeface="Calibri"/>
                <a:cs typeface="Calibri"/>
                <a:sym typeface="Calibri"/>
              </a:rPr>
              <a:t>Peer-correction</a:t>
            </a:r>
            <a:endParaRPr b="0" i="0" sz="4800" u="none" cap="none" strike="noStrike">
              <a:solidFill>
                <a:schemeClr val="dk1"/>
              </a:solidFill>
              <a:latin typeface="Calibri"/>
              <a:ea typeface="Calibri"/>
              <a:cs typeface="Calibri"/>
              <a:sym typeface="Calibri"/>
            </a:endParaRPr>
          </a:p>
        </p:txBody>
      </p:sp>
      <p:pic>
        <p:nvPicPr>
          <p:cNvPr descr="Graphical user interface, application, Teams&#10;&#10;Description automatically generated" id="233" name="Google Shape;233;p24"/>
          <p:cNvPicPr preferRelativeResize="0"/>
          <p:nvPr/>
        </p:nvPicPr>
        <p:blipFill rotWithShape="1">
          <a:blip r:embed="rId4">
            <a:alphaModFix/>
          </a:blip>
          <a:srcRect b="0" l="0" r="0" t="0"/>
          <a:stretch/>
        </p:blipFill>
        <p:spPr>
          <a:xfrm>
            <a:off x="-40869" y="1351215"/>
            <a:ext cx="4621422" cy="4621422"/>
          </a:xfrm>
          <a:prstGeom prst="rect">
            <a:avLst/>
          </a:prstGeom>
          <a:noFill/>
          <a:ln>
            <a:noFill/>
          </a:ln>
        </p:spPr>
      </p:pic>
      <p:sp>
        <p:nvSpPr>
          <p:cNvPr id="234" name="Google Shape;234;p24"/>
          <p:cNvSpPr txBox="1"/>
          <p:nvPr/>
        </p:nvSpPr>
        <p:spPr>
          <a:xfrm>
            <a:off x="1573967" y="6055107"/>
            <a:ext cx="375724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s-MX" sz="800" u="none" cap="none" strike="noStrike">
                <a:solidFill>
                  <a:srgbClr val="000000"/>
                </a:solidFill>
                <a:latin typeface="Arial"/>
                <a:ea typeface="Arial"/>
                <a:cs typeface="Arial"/>
                <a:sym typeface="Arial"/>
              </a:rPr>
              <a:t>Interview made by Storyset: &lt;a href="https://storyset.com/work"&gt;Illustration by Freepik Storyset&lt;/a&gt;</a:t>
            </a:r>
            <a:endParaRPr b="0" i="0" sz="800" u="none" cap="none" strike="noStrike">
              <a:solidFill>
                <a:srgbClr val="000000"/>
              </a:solidFill>
              <a:latin typeface="Arial"/>
              <a:ea typeface="Arial"/>
              <a:cs typeface="Arial"/>
              <a:sym typeface="Arial"/>
            </a:endParaRPr>
          </a:p>
        </p:txBody>
      </p:sp>
      <p:sp>
        <p:nvSpPr>
          <p:cNvPr id="235" name="Google Shape;235;p24"/>
          <p:cNvSpPr/>
          <p:nvPr/>
        </p:nvSpPr>
        <p:spPr>
          <a:xfrm>
            <a:off x="4855033" y="2012298"/>
            <a:ext cx="6252677" cy="2833403"/>
          </a:xfrm>
          <a:prstGeom prst="roundRect">
            <a:avLst>
              <a:gd fmla="val 16667" name="adj"/>
            </a:avLst>
          </a:prstGeom>
          <a:noFill/>
          <a:ln cap="flat" cmpd="sng" w="12700">
            <a:solidFill>
              <a:srgbClr val="FF0062"/>
            </a:solidFill>
            <a:prstDash val="dash"/>
            <a:miter lim="800000"/>
            <a:headEnd len="sm" w="sm" type="none"/>
            <a:tailEnd len="sm" w="sm" type="none"/>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5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42" name="Google Shape;242;p51"/>
          <p:cNvSpPr txBox="1"/>
          <p:nvPr/>
        </p:nvSpPr>
        <p:spPr>
          <a:xfrm>
            <a:off x="2173668" y="877618"/>
            <a:ext cx="864932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1" i="0" lang="es-MX" sz="4000" u="none" cap="none" strike="noStrike">
                <a:solidFill>
                  <a:srgbClr val="1A67D1"/>
                </a:solidFill>
                <a:latin typeface="Calibri"/>
                <a:ea typeface="Calibri"/>
                <a:cs typeface="Calibri"/>
                <a:sym typeface="Calibri"/>
              </a:rPr>
              <a:t>Wrap up: Whole group </a:t>
            </a:r>
            <a:endParaRPr b="0" i="0" sz="1400" u="none" cap="none" strike="noStrike">
              <a:solidFill>
                <a:srgbClr val="000000"/>
              </a:solidFill>
              <a:latin typeface="Arial"/>
              <a:ea typeface="Arial"/>
              <a:cs typeface="Arial"/>
              <a:sym typeface="Arial"/>
            </a:endParaRPr>
          </a:p>
        </p:txBody>
      </p:sp>
      <p:sp>
        <p:nvSpPr>
          <p:cNvPr id="243" name="Google Shape;243;p51"/>
          <p:cNvSpPr txBox="1"/>
          <p:nvPr/>
        </p:nvSpPr>
        <p:spPr>
          <a:xfrm>
            <a:off x="603797" y="2658397"/>
            <a:ext cx="3139742" cy="733823"/>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800"/>
              <a:buFont typeface="Arial"/>
              <a:buNone/>
            </a:pPr>
            <a:r>
              <a:rPr b="1" i="0" lang="es-MX" sz="2800" u="none" cap="none" strike="noStrike">
                <a:solidFill>
                  <a:srgbClr val="FF0062"/>
                </a:solidFill>
                <a:latin typeface="Arial"/>
                <a:ea typeface="Arial"/>
                <a:cs typeface="Arial"/>
                <a:sym typeface="Arial"/>
              </a:rPr>
              <a:t>How did it go?</a:t>
            </a:r>
            <a:endParaRPr b="0" i="0" sz="2800" u="none" cap="none" strike="noStrike">
              <a:solidFill>
                <a:srgbClr val="000000"/>
              </a:solidFill>
              <a:latin typeface="Arial"/>
              <a:ea typeface="Arial"/>
              <a:cs typeface="Arial"/>
              <a:sym typeface="Arial"/>
            </a:endParaRPr>
          </a:p>
        </p:txBody>
      </p:sp>
      <p:sp>
        <p:nvSpPr>
          <p:cNvPr id="244" name="Google Shape;244;p51"/>
          <p:cNvSpPr txBox="1"/>
          <p:nvPr/>
        </p:nvSpPr>
        <p:spPr>
          <a:xfrm>
            <a:off x="7732332" y="2695176"/>
            <a:ext cx="4459668" cy="697044"/>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800"/>
              <a:buFont typeface="Arial"/>
              <a:buNone/>
            </a:pPr>
            <a:r>
              <a:rPr b="1" i="0" lang="es-MX" sz="2800" u="none" cap="none" strike="noStrike">
                <a:solidFill>
                  <a:srgbClr val="FF0062"/>
                </a:solidFill>
                <a:latin typeface="Arial"/>
                <a:ea typeface="Arial"/>
                <a:cs typeface="Arial"/>
                <a:sym typeface="Arial"/>
              </a:rPr>
              <a:t>Let’s hear some questions!</a:t>
            </a:r>
            <a:endParaRPr b="0" i="0" sz="2800" u="none" cap="none" strike="noStrike">
              <a:solidFill>
                <a:srgbClr val="000000"/>
              </a:solidFill>
              <a:latin typeface="Arial"/>
              <a:ea typeface="Arial"/>
              <a:cs typeface="Arial"/>
              <a:sym typeface="Arial"/>
            </a:endParaRPr>
          </a:p>
        </p:txBody>
      </p:sp>
      <p:pic>
        <p:nvPicPr>
          <p:cNvPr descr="Graphical user interface, application, Teams&#10;&#10;Description automatically generated" id="245" name="Google Shape;245;p51"/>
          <p:cNvPicPr preferRelativeResize="0"/>
          <p:nvPr/>
        </p:nvPicPr>
        <p:blipFill rotWithShape="1">
          <a:blip r:embed="rId4">
            <a:alphaModFix/>
          </a:blip>
          <a:srcRect b="0" l="0" r="0" t="0"/>
          <a:stretch/>
        </p:blipFill>
        <p:spPr>
          <a:xfrm>
            <a:off x="3453041" y="1585504"/>
            <a:ext cx="4569790" cy="4569790"/>
          </a:xfrm>
          <a:prstGeom prst="rect">
            <a:avLst/>
          </a:prstGeom>
          <a:noFill/>
          <a:ln>
            <a:noFill/>
          </a:ln>
        </p:spPr>
      </p:pic>
      <p:sp>
        <p:nvSpPr>
          <p:cNvPr id="246" name="Google Shape;246;p51"/>
          <p:cNvSpPr txBox="1"/>
          <p:nvPr/>
        </p:nvSpPr>
        <p:spPr>
          <a:xfrm>
            <a:off x="3597639" y="5886027"/>
            <a:ext cx="375724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s-MX" sz="800" u="none" cap="none" strike="noStrike">
                <a:solidFill>
                  <a:srgbClr val="000000"/>
                </a:solidFill>
                <a:latin typeface="Arial"/>
                <a:ea typeface="Arial"/>
                <a:cs typeface="Arial"/>
                <a:sym typeface="Arial"/>
              </a:rPr>
              <a:t>Interview made by Storyset: &lt;a href="https://storyset.com/work"&gt;Illustration by Freepik Storyset&lt;/a&gt;</a:t>
            </a:r>
            <a:endParaRPr b="0" i="0" sz="8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43"/>
                                        </p:tgtEl>
                                        <p:attrNameLst>
                                          <p:attrName>style.visibility</p:attrName>
                                        </p:attrNameLst>
                                      </p:cBhvr>
                                      <p:to>
                                        <p:strVal val="visible"/>
                                      </p:to>
                                    </p:set>
                                    <p:anim calcmode="lin" valueType="num">
                                      <p:cBhvr additive="base">
                                        <p:cTn dur="500"/>
                                        <p:tgtEl>
                                          <p:spTgt spid="243"/>
                                        </p:tgtEl>
                                        <p:attrNameLst>
                                          <p:attrName>ppt_w</p:attrName>
                                        </p:attrNameLst>
                                      </p:cBhvr>
                                      <p:tavLst>
                                        <p:tav fmla="" tm="0">
                                          <p:val>
                                            <p:strVal val="0"/>
                                          </p:val>
                                        </p:tav>
                                        <p:tav fmla="" tm="100000">
                                          <p:val>
                                            <p:strVal val="#ppt_w"/>
                                          </p:val>
                                        </p:tav>
                                      </p:tavLst>
                                    </p:anim>
                                    <p:anim calcmode="lin" valueType="num">
                                      <p:cBhvr additive="base">
                                        <p:cTn dur="500"/>
                                        <p:tgtEl>
                                          <p:spTgt spid="24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44"/>
                                        </p:tgtEl>
                                        <p:attrNameLst>
                                          <p:attrName>style.visibility</p:attrName>
                                        </p:attrNameLst>
                                      </p:cBhvr>
                                      <p:to>
                                        <p:strVal val="visible"/>
                                      </p:to>
                                    </p:set>
                                    <p:anim calcmode="lin" valueType="num">
                                      <p:cBhvr additive="base">
                                        <p:cTn dur="500"/>
                                        <p:tgtEl>
                                          <p:spTgt spid="244"/>
                                        </p:tgtEl>
                                        <p:attrNameLst>
                                          <p:attrName>ppt_w</p:attrName>
                                        </p:attrNameLst>
                                      </p:cBhvr>
                                      <p:tavLst>
                                        <p:tav fmla="" tm="0">
                                          <p:val>
                                            <p:strVal val="0"/>
                                          </p:val>
                                        </p:tav>
                                        <p:tav fmla="" tm="100000">
                                          <p:val>
                                            <p:strVal val="#ppt_w"/>
                                          </p:val>
                                        </p:tav>
                                      </p:tavLst>
                                    </p:anim>
                                    <p:anim calcmode="lin" valueType="num">
                                      <p:cBhvr additive="base">
                                        <p:cTn dur="500"/>
                                        <p:tgtEl>
                                          <p:spTgt spid="24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5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52" name="Google Shape;252;p52"/>
          <p:cNvSpPr txBox="1"/>
          <p:nvPr>
            <p:ph type="ctrTitle"/>
          </p:nvPr>
        </p:nvSpPr>
        <p:spPr>
          <a:xfrm>
            <a:off x="639580" y="1347215"/>
            <a:ext cx="6120984" cy="23876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s-MX">
                <a:solidFill>
                  <a:srgbClr val="1A67D1"/>
                </a:solidFill>
              </a:rPr>
              <a:t>Reading Skills </a:t>
            </a:r>
            <a:endParaRPr/>
          </a:p>
        </p:txBody>
      </p:sp>
      <p:pic>
        <p:nvPicPr>
          <p:cNvPr descr="Graphical user interface&#10;&#10;Description automatically generated" id="253" name="Google Shape;253;p52"/>
          <p:cNvPicPr preferRelativeResize="0"/>
          <p:nvPr/>
        </p:nvPicPr>
        <p:blipFill rotWithShape="1">
          <a:blip r:embed="rId4">
            <a:alphaModFix/>
          </a:blip>
          <a:srcRect b="0" l="0" r="0" t="0"/>
          <a:stretch/>
        </p:blipFill>
        <p:spPr>
          <a:xfrm>
            <a:off x="6760564" y="359764"/>
            <a:ext cx="5029200" cy="5029200"/>
          </a:xfrm>
          <a:prstGeom prst="rect">
            <a:avLst/>
          </a:prstGeom>
          <a:noFill/>
          <a:ln>
            <a:noFill/>
          </a:ln>
        </p:spPr>
      </p:pic>
      <p:sp>
        <p:nvSpPr>
          <p:cNvPr id="254" name="Google Shape;254;p52"/>
          <p:cNvSpPr txBox="1"/>
          <p:nvPr/>
        </p:nvSpPr>
        <p:spPr>
          <a:xfrm>
            <a:off x="7786141" y="4912628"/>
            <a:ext cx="366634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s-MX" sz="800" u="none" cap="none" strike="noStrike">
                <a:solidFill>
                  <a:srgbClr val="000000"/>
                </a:solidFill>
                <a:latin typeface="Arial"/>
                <a:ea typeface="Arial"/>
                <a:cs typeface="Arial"/>
                <a:sym typeface="Arial"/>
              </a:rPr>
              <a:t>Search made by StorySet: &lt;a href="https://storyset.com/web"&gt;Illustration by Freepik Storyset&lt;/a&gt;</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id="76" name="Google Shape;76;p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77" name="Google Shape;77;p3"/>
          <p:cNvSpPr txBox="1"/>
          <p:nvPr/>
        </p:nvSpPr>
        <p:spPr>
          <a:xfrm>
            <a:off x="1206333" y="1089051"/>
            <a:ext cx="5706756"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62"/>
              </a:buClr>
              <a:buSzPts val="4000"/>
              <a:buFont typeface="Arial"/>
              <a:buNone/>
            </a:pPr>
            <a:r>
              <a:rPr b="1" i="0" lang="es-MX" sz="4000" u="none" cap="none" strike="noStrike">
                <a:solidFill>
                  <a:srgbClr val="FF0062"/>
                </a:solidFill>
                <a:latin typeface="Calibri"/>
                <a:ea typeface="Calibri"/>
                <a:cs typeface="Calibri"/>
                <a:sym typeface="Calibri"/>
              </a:rPr>
              <a:t>Topics for </a:t>
            </a:r>
            <a:r>
              <a:rPr b="1" i="0" lang="es-MX" sz="4000" u="none" cap="none" strike="noStrike">
                <a:solidFill>
                  <a:srgbClr val="1A67D1"/>
                </a:solidFill>
                <a:latin typeface="Calibri"/>
                <a:ea typeface="Calibri"/>
                <a:cs typeface="Calibri"/>
                <a:sym typeface="Calibri"/>
              </a:rPr>
              <a:t>today</a:t>
            </a:r>
            <a:endParaRPr b="1" i="0" sz="4000" u="none" cap="none" strike="noStrike">
              <a:solidFill>
                <a:srgbClr val="1A67D1"/>
              </a:solidFill>
              <a:latin typeface="Calibri"/>
              <a:ea typeface="Calibri"/>
              <a:cs typeface="Calibri"/>
              <a:sym typeface="Calibri"/>
            </a:endParaRPr>
          </a:p>
        </p:txBody>
      </p:sp>
      <p:sp>
        <p:nvSpPr>
          <p:cNvPr id="78" name="Google Shape;78;p3"/>
          <p:cNvSpPr txBox="1"/>
          <p:nvPr/>
        </p:nvSpPr>
        <p:spPr>
          <a:xfrm>
            <a:off x="3946056" y="2488297"/>
            <a:ext cx="7638000" cy="21240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FF0066"/>
              </a:buClr>
              <a:buSzPts val="1900"/>
              <a:buFont typeface="Arial"/>
              <a:buChar char="•"/>
            </a:pPr>
            <a:r>
              <a:rPr b="0" i="0" lang="es-MX" sz="1800" u="none" cap="none" strike="noStrike">
                <a:solidFill>
                  <a:schemeClr val="dk1"/>
                </a:solidFill>
                <a:latin typeface="Calibri"/>
                <a:ea typeface="Calibri"/>
                <a:cs typeface="Calibri"/>
                <a:sym typeface="Calibri"/>
              </a:rPr>
              <a:t>Review the content from your </a:t>
            </a:r>
            <a:r>
              <a:rPr b="1" i="0" lang="es-MX" sz="1800" u="none" cap="none" strike="noStrike">
                <a:solidFill>
                  <a:srgbClr val="FF0062"/>
                </a:solidFill>
                <a:latin typeface="Calibri"/>
                <a:ea typeface="Calibri"/>
                <a:cs typeface="Calibri"/>
                <a:sym typeface="Calibri"/>
              </a:rPr>
              <a:t>asynchronous </a:t>
            </a:r>
            <a:r>
              <a:rPr b="1" lang="es-MX" sz="1800">
                <a:solidFill>
                  <a:srgbClr val="FF0062"/>
                </a:solidFill>
                <a:latin typeface="Calibri"/>
                <a:ea typeface="Calibri"/>
                <a:cs typeface="Calibri"/>
                <a:sym typeface="Calibri"/>
              </a:rPr>
              <a:t>session</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rgbClr val="FF0066"/>
              </a:buClr>
              <a:buSzPts val="1900"/>
              <a:buFont typeface="Arial"/>
              <a:buChar char="•"/>
            </a:pPr>
            <a:r>
              <a:rPr b="0" i="0" lang="es-MX" sz="1800" u="none" cap="none" strike="noStrike">
                <a:solidFill>
                  <a:schemeClr val="dk1"/>
                </a:solidFill>
                <a:latin typeface="Calibri"/>
                <a:ea typeface="Calibri"/>
                <a:cs typeface="Calibri"/>
                <a:sym typeface="Calibri"/>
              </a:rPr>
              <a:t>Talk about </a:t>
            </a:r>
            <a:r>
              <a:rPr b="1" i="0" lang="es-MX" sz="1800" u="none" cap="none" strike="noStrike">
                <a:solidFill>
                  <a:srgbClr val="1A67D1"/>
                </a:solidFill>
                <a:latin typeface="Calibri"/>
                <a:ea typeface="Calibri"/>
                <a:cs typeface="Calibri"/>
                <a:sym typeface="Calibri"/>
              </a:rPr>
              <a:t>jobs and problems at work</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rgbClr val="FF0066"/>
              </a:buClr>
              <a:buSzPts val="1900"/>
              <a:buFont typeface="Arial"/>
              <a:buChar char="•"/>
            </a:pPr>
            <a:r>
              <a:rPr b="0" i="0" lang="es-MX" sz="1800" u="none" cap="none" strike="noStrike">
                <a:solidFill>
                  <a:schemeClr val="dk1"/>
                </a:solidFill>
                <a:latin typeface="Calibri"/>
                <a:ea typeface="Calibri"/>
                <a:cs typeface="Calibri"/>
                <a:sym typeface="Calibri"/>
              </a:rPr>
              <a:t>Create a survey using  </a:t>
            </a:r>
            <a:r>
              <a:rPr b="1" i="0" lang="es-MX" sz="1800" u="none" cap="none" strike="noStrike">
                <a:solidFill>
                  <a:srgbClr val="FF0062"/>
                </a:solidFill>
                <a:latin typeface="Calibri"/>
                <a:ea typeface="Calibri"/>
                <a:cs typeface="Calibri"/>
                <a:sym typeface="Calibri"/>
              </a:rPr>
              <a:t>Present Simple Tense</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rgbClr val="FF0066"/>
              </a:buClr>
              <a:buSzPts val="1900"/>
              <a:buFont typeface="Arial"/>
              <a:buChar char="•"/>
            </a:pPr>
            <a:r>
              <a:rPr b="0" i="0" lang="es-MX" sz="1800" u="none" cap="none" strike="noStrike">
                <a:solidFill>
                  <a:schemeClr val="dk1"/>
                </a:solidFill>
                <a:latin typeface="Calibri"/>
                <a:ea typeface="Calibri"/>
                <a:cs typeface="Calibri"/>
                <a:sym typeface="Calibri"/>
              </a:rPr>
              <a:t>Review reading strategies: </a:t>
            </a:r>
            <a:r>
              <a:rPr b="1" i="0" lang="es-MX" sz="1800" u="none" cap="none" strike="noStrike">
                <a:solidFill>
                  <a:srgbClr val="FF0062"/>
                </a:solidFill>
                <a:latin typeface="Calibri"/>
                <a:ea typeface="Calibri"/>
                <a:cs typeface="Calibri"/>
                <a:sym typeface="Calibri"/>
              </a:rPr>
              <a:t>skimming, scanning</a:t>
            </a:r>
            <a:r>
              <a:rPr b="0" i="0" lang="es-MX" sz="1800" u="none" cap="none" strike="noStrike">
                <a:solidFill>
                  <a:schemeClr val="dk1"/>
                </a:solidFill>
                <a:latin typeface="Calibri"/>
                <a:ea typeface="Calibri"/>
                <a:cs typeface="Calibri"/>
                <a:sym typeface="Calibri"/>
              </a:rPr>
              <a:t> and </a:t>
            </a:r>
            <a:r>
              <a:rPr b="1" i="0" lang="es-MX" sz="1800" u="none" cap="none" strike="noStrike">
                <a:solidFill>
                  <a:srgbClr val="1A67D1"/>
                </a:solidFill>
                <a:latin typeface="Calibri"/>
                <a:ea typeface="Calibri"/>
                <a:cs typeface="Calibri"/>
                <a:sym typeface="Calibri"/>
              </a:rPr>
              <a:t>vocabulary skills</a:t>
            </a:r>
            <a:endParaRPr b="0" i="0" sz="1400" u="none" cap="none" strike="noStrike">
              <a:solidFill>
                <a:srgbClr val="000000"/>
              </a:solidFill>
              <a:latin typeface="Arial"/>
              <a:ea typeface="Arial"/>
              <a:cs typeface="Arial"/>
              <a:sym typeface="Arial"/>
            </a:endParaRPr>
          </a:p>
          <a:p>
            <a:pPr indent="-222250" lvl="0" marL="342900" marR="0" rtl="0" algn="l">
              <a:lnSpc>
                <a:spcPct val="150000"/>
              </a:lnSpc>
              <a:spcBef>
                <a:spcPts val="0"/>
              </a:spcBef>
              <a:spcAft>
                <a:spcPts val="0"/>
              </a:spcAft>
              <a:buClr>
                <a:srgbClr val="FF0066"/>
              </a:buClr>
              <a:buSzPts val="1900"/>
              <a:buFont typeface="Arial"/>
              <a:buNone/>
            </a:pPr>
            <a:r>
              <a:t/>
            </a:r>
            <a:endParaRPr b="0" i="0" sz="1800" u="none" cap="none" strike="noStrike">
              <a:solidFill>
                <a:schemeClr val="dk1"/>
              </a:solidFill>
              <a:latin typeface="Calibri"/>
              <a:ea typeface="Calibri"/>
              <a:cs typeface="Calibri"/>
              <a:sym typeface="Calibri"/>
            </a:endParaRPr>
          </a:p>
        </p:txBody>
      </p:sp>
      <p:pic>
        <p:nvPicPr>
          <p:cNvPr descr="A picture containing text, electronics, screenshot&#10;&#10;Description automatically generated" id="79" name="Google Shape;79;p3"/>
          <p:cNvPicPr preferRelativeResize="0"/>
          <p:nvPr/>
        </p:nvPicPr>
        <p:blipFill rotWithShape="1">
          <a:blip r:embed="rId4">
            <a:alphaModFix/>
          </a:blip>
          <a:srcRect b="0" l="0" r="0" t="0"/>
          <a:stretch/>
        </p:blipFill>
        <p:spPr>
          <a:xfrm>
            <a:off x="87699" y="1644891"/>
            <a:ext cx="3972012" cy="3972012"/>
          </a:xfrm>
          <a:prstGeom prst="rect">
            <a:avLst/>
          </a:prstGeom>
          <a:noFill/>
          <a:ln>
            <a:noFill/>
          </a:ln>
        </p:spPr>
      </p:pic>
      <p:sp>
        <p:nvSpPr>
          <p:cNvPr id="80" name="Google Shape;80;p3"/>
          <p:cNvSpPr txBox="1"/>
          <p:nvPr/>
        </p:nvSpPr>
        <p:spPr>
          <a:xfrm>
            <a:off x="1633928" y="5456420"/>
            <a:ext cx="242578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s-MX" sz="800" u="none" cap="none" strike="noStrike">
                <a:solidFill>
                  <a:srgbClr val="000000"/>
                </a:solidFill>
                <a:latin typeface="Arial"/>
                <a:ea typeface="Arial"/>
                <a:cs typeface="Arial"/>
                <a:sym typeface="Arial"/>
              </a:rPr>
              <a:t>Code Review made by Storyset &lt;a href="https://storyset.com/work"&gt;Illustration by Freepik Storyset&lt;/a&gt;</a:t>
            </a:r>
            <a:endParaRPr b="0" i="0" sz="800" u="none" cap="none" strike="noStrike">
              <a:solidFill>
                <a:srgbClr val="000000"/>
              </a:solidFill>
              <a:latin typeface="Arial"/>
              <a:ea typeface="Arial"/>
              <a:cs typeface="Arial"/>
              <a:sym typeface="Arial"/>
            </a:endParaRP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3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60" name="Google Shape;260;p35"/>
          <p:cNvSpPr txBox="1"/>
          <p:nvPr/>
        </p:nvSpPr>
        <p:spPr>
          <a:xfrm>
            <a:off x="802955" y="881198"/>
            <a:ext cx="6578505" cy="18158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1" i="0" lang="es-MX" sz="4000" u="none" cap="none" strike="noStrike">
                <a:solidFill>
                  <a:srgbClr val="3366CA"/>
                </a:solidFill>
                <a:latin typeface="Calibri"/>
                <a:ea typeface="Calibri"/>
                <a:cs typeface="Calibri"/>
                <a:sym typeface="Calibri"/>
              </a:rPr>
              <a:t>Group work: </a:t>
            </a:r>
            <a:r>
              <a:rPr b="1" i="0" lang="es-MX" sz="3200" u="none" cap="none" strike="noStrike">
                <a:solidFill>
                  <a:srgbClr val="FF0062"/>
                </a:solidFill>
                <a:latin typeface="Arial"/>
                <a:ea typeface="Arial"/>
                <a:cs typeface="Arial"/>
                <a:sym typeface="Arial"/>
              </a:rPr>
              <a:t>The Importance of Python Functions</a:t>
            </a:r>
            <a:endParaRPr b="1" i="0" sz="3200" u="none" cap="none" strike="noStrike">
              <a:solidFill>
                <a:srgbClr val="FF0062"/>
              </a:solidFill>
              <a:latin typeface="Arial"/>
              <a:ea typeface="Arial"/>
              <a:cs typeface="Arial"/>
              <a:sym typeface="Arial"/>
            </a:endParaRPr>
          </a:p>
          <a:p>
            <a:pPr indent="0" lvl="0" marL="0" marR="0" rtl="0" algn="ctr">
              <a:lnSpc>
                <a:spcPct val="100000"/>
              </a:lnSpc>
              <a:spcBef>
                <a:spcPts val="0"/>
              </a:spcBef>
              <a:spcAft>
                <a:spcPts val="0"/>
              </a:spcAft>
              <a:buClr>
                <a:srgbClr val="3366CA"/>
              </a:buClr>
              <a:buSzPts val="4000"/>
              <a:buFont typeface="Arial"/>
              <a:buNone/>
            </a:pPr>
            <a:r>
              <a:rPr b="1" i="0" lang="es-MX" sz="4000" u="none" cap="none" strike="noStrike">
                <a:solidFill>
                  <a:srgbClr val="3366CA"/>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261" name="Google Shape;261;p35"/>
          <p:cNvSpPr/>
          <p:nvPr/>
        </p:nvSpPr>
        <p:spPr>
          <a:xfrm>
            <a:off x="207163" y="2120656"/>
            <a:ext cx="6748273" cy="3267688"/>
          </a:xfrm>
          <a:prstGeom prst="roundRect">
            <a:avLst>
              <a:gd fmla="val 16667" name="adj"/>
            </a:avLst>
          </a:prstGeom>
          <a:noFill/>
          <a:ln cap="flat" cmpd="sng" w="12700">
            <a:solidFill>
              <a:srgbClr val="3366CA"/>
            </a:solidFill>
            <a:prstDash val="dash"/>
            <a:miter lim="800000"/>
            <a:headEnd len="sm" w="sm" type="none"/>
            <a:tailEnd len="sm" w="sm" type="none"/>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s-MX" sz="1800" u="none" cap="none" strike="noStrike">
                <a:solidFill>
                  <a:srgbClr val="0070C0"/>
                </a:solidFill>
                <a:latin typeface="Calibri"/>
                <a:ea typeface="Calibri"/>
                <a:cs typeface="Calibri"/>
                <a:sym typeface="Calibri"/>
              </a:rPr>
              <a:t>Instructions: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rgbClr val="0070C0"/>
                </a:solidFill>
                <a:latin typeface="Calibri"/>
                <a:ea typeface="Calibri"/>
                <a:cs typeface="Calibri"/>
                <a:sym typeface="Calibri"/>
              </a:rPr>
              <a:t>Step 1: </a:t>
            </a:r>
            <a:r>
              <a:rPr b="0" i="0" lang="es-MX" sz="1800" u="none" cap="none" strike="noStrike">
                <a:solidFill>
                  <a:srgbClr val="000000"/>
                </a:solidFill>
                <a:latin typeface="Arial"/>
                <a:ea typeface="Arial"/>
                <a:cs typeface="Arial"/>
                <a:sym typeface="Arial"/>
              </a:rPr>
              <a:t>You will have 20 min to work on text in your groups. Answer the questions together.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70C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rgbClr val="0070C0"/>
                </a:solidFill>
                <a:latin typeface="Calibri"/>
                <a:ea typeface="Calibri"/>
                <a:cs typeface="Calibri"/>
                <a:sym typeface="Calibri"/>
              </a:rPr>
              <a:t>Step 2: </a:t>
            </a:r>
            <a:r>
              <a:rPr b="0" i="0" lang="es-MX" sz="1800" u="none" cap="none" strike="noStrike">
                <a:solidFill>
                  <a:srgbClr val="000000"/>
                </a:solidFill>
                <a:latin typeface="Arial"/>
                <a:ea typeface="Arial"/>
                <a:cs typeface="Arial"/>
                <a:sym typeface="Arial"/>
              </a:rPr>
              <a:t>In the main room, you will check the answers with your teacher.</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descr="Graphical user interface, website&#10;&#10;Description automatically generated" id="262" name="Google Shape;262;p35"/>
          <p:cNvPicPr preferRelativeResize="0"/>
          <p:nvPr/>
        </p:nvPicPr>
        <p:blipFill rotWithShape="1">
          <a:blip r:embed="rId4">
            <a:alphaModFix/>
          </a:blip>
          <a:srcRect b="0" l="0" r="0" t="0"/>
          <a:stretch/>
        </p:blipFill>
        <p:spPr>
          <a:xfrm>
            <a:off x="7162599" y="340238"/>
            <a:ext cx="4624466" cy="4624466"/>
          </a:xfrm>
          <a:prstGeom prst="rect">
            <a:avLst/>
          </a:prstGeom>
          <a:noFill/>
          <a:ln>
            <a:noFill/>
          </a:ln>
        </p:spPr>
      </p:pic>
      <p:sp>
        <p:nvSpPr>
          <p:cNvPr id="263" name="Google Shape;263;p35"/>
          <p:cNvSpPr txBox="1"/>
          <p:nvPr/>
        </p:nvSpPr>
        <p:spPr>
          <a:xfrm>
            <a:off x="7754336" y="4964704"/>
            <a:ext cx="414379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s-MX" sz="800" u="none" cap="none" strike="noStrike">
                <a:solidFill>
                  <a:srgbClr val="000000"/>
                </a:solidFill>
                <a:latin typeface="Arial"/>
                <a:ea typeface="Arial"/>
                <a:cs typeface="Arial"/>
                <a:sym typeface="Arial"/>
              </a:rPr>
              <a:t>Remote Team made by StorySet &lt;a href="https://storyset.com/work"&gt;Illustration by Freepik Storyset&lt;/a&gt;</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5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69" name="Google Shape;269;p53"/>
          <p:cNvSpPr txBox="1"/>
          <p:nvPr/>
        </p:nvSpPr>
        <p:spPr>
          <a:xfrm flipH="1">
            <a:off x="2430385" y="281819"/>
            <a:ext cx="6431129" cy="70784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366CA"/>
              </a:buClr>
              <a:buSzPts val="4000"/>
              <a:buFont typeface="Arial"/>
              <a:buNone/>
            </a:pPr>
            <a:r>
              <a:rPr b="1" i="0" lang="es-MX" sz="4000" u="none" cap="none" strike="noStrike">
                <a:solidFill>
                  <a:srgbClr val="3366CA"/>
                </a:solidFill>
                <a:latin typeface="Calibri"/>
                <a:ea typeface="Calibri"/>
                <a:cs typeface="Calibri"/>
                <a:sym typeface="Calibri"/>
              </a:rPr>
              <a:t>Worksheet</a:t>
            </a:r>
            <a:endParaRPr b="0" i="0" sz="1400" u="none" cap="none" strike="noStrike">
              <a:solidFill>
                <a:srgbClr val="000000"/>
              </a:solidFill>
              <a:latin typeface="Arial"/>
              <a:ea typeface="Arial"/>
              <a:cs typeface="Arial"/>
              <a:sym typeface="Arial"/>
            </a:endParaRPr>
          </a:p>
        </p:txBody>
      </p:sp>
      <p:sp>
        <p:nvSpPr>
          <p:cNvPr id="270" name="Google Shape;270;p53"/>
          <p:cNvSpPr/>
          <p:nvPr/>
        </p:nvSpPr>
        <p:spPr>
          <a:xfrm>
            <a:off x="8283658" y="295449"/>
            <a:ext cx="2699839" cy="707846"/>
          </a:xfrm>
          <a:prstGeom prst="roundRect">
            <a:avLst>
              <a:gd fmla="val 16667" name="adj"/>
            </a:avLst>
          </a:prstGeom>
          <a:noFill/>
          <a:ln cap="flat" cmpd="sng" w="12700">
            <a:solidFill>
              <a:srgbClr val="FF0062"/>
            </a:solidFill>
            <a:prstDash val="dash"/>
            <a:miter lim="800000"/>
            <a:headEnd len="sm" w="sm" type="none"/>
            <a:tailEnd len="sm" w="sm" type="none"/>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1" name="Google Shape;271;p53"/>
          <p:cNvSpPr txBox="1"/>
          <p:nvPr/>
        </p:nvSpPr>
        <p:spPr>
          <a:xfrm>
            <a:off x="8504156" y="374152"/>
            <a:ext cx="2310948"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s-MX" sz="1400" u="none" cap="none" strike="noStrike">
                <a:solidFill>
                  <a:srgbClr val="6098FC"/>
                </a:solidFill>
                <a:latin typeface="Calibri"/>
                <a:ea typeface="Calibri"/>
                <a:cs typeface="Calibri"/>
                <a:sym typeface="Calibri"/>
              </a:rPr>
              <a:t>Download the word document from the chat. </a:t>
            </a:r>
            <a:endParaRPr b="1" i="0" sz="1400" u="none" cap="none" strike="noStrike">
              <a:solidFill>
                <a:srgbClr val="6098FC"/>
              </a:solidFill>
              <a:latin typeface="Calibri"/>
              <a:ea typeface="Calibri"/>
              <a:cs typeface="Calibri"/>
              <a:sym typeface="Calibri"/>
            </a:endParaRPr>
          </a:p>
        </p:txBody>
      </p:sp>
      <p:pic>
        <p:nvPicPr>
          <p:cNvPr descr="A picture containing diagram&#10;&#10;Description automatically generated" id="272" name="Google Shape;272;p53"/>
          <p:cNvPicPr preferRelativeResize="0"/>
          <p:nvPr/>
        </p:nvPicPr>
        <p:blipFill rotWithShape="1">
          <a:blip r:embed="rId4">
            <a:alphaModFix/>
          </a:blip>
          <a:srcRect b="0" l="0" r="0" t="0"/>
          <a:stretch/>
        </p:blipFill>
        <p:spPr>
          <a:xfrm rot="-1063400">
            <a:off x="1423642" y="1237720"/>
            <a:ext cx="3701831" cy="4804348"/>
          </a:xfrm>
          <a:prstGeom prst="rect">
            <a:avLst/>
          </a:prstGeom>
          <a:noFill/>
          <a:ln>
            <a:noFill/>
          </a:ln>
        </p:spPr>
      </p:pic>
      <p:pic>
        <p:nvPicPr>
          <p:cNvPr descr="Text, letter&#10;&#10;Description automatically generated" id="273" name="Google Shape;273;p53"/>
          <p:cNvPicPr preferRelativeResize="0"/>
          <p:nvPr/>
        </p:nvPicPr>
        <p:blipFill rotWithShape="1">
          <a:blip r:embed="rId5">
            <a:alphaModFix/>
          </a:blip>
          <a:srcRect b="0" l="0" r="0" t="0"/>
          <a:stretch/>
        </p:blipFill>
        <p:spPr>
          <a:xfrm rot="1111933">
            <a:off x="6258215" y="1090871"/>
            <a:ext cx="3587608" cy="443584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4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79" name="Google Shape;279;p42"/>
          <p:cNvSpPr txBox="1"/>
          <p:nvPr/>
        </p:nvSpPr>
        <p:spPr>
          <a:xfrm>
            <a:off x="1111511" y="1038775"/>
            <a:ext cx="9039252"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366CA"/>
              </a:buClr>
              <a:buSzPts val="4000"/>
              <a:buFont typeface="Arial"/>
              <a:buNone/>
            </a:pPr>
            <a:r>
              <a:rPr b="1" i="0" lang="es-MX" sz="4000" u="none" cap="none" strike="noStrike">
                <a:solidFill>
                  <a:srgbClr val="3366CA"/>
                </a:solidFill>
                <a:latin typeface="Calibri"/>
                <a:ea typeface="Calibri"/>
                <a:cs typeface="Calibri"/>
                <a:sym typeface="Calibri"/>
              </a:rPr>
              <a:t>Wrap up</a:t>
            </a:r>
            <a:endParaRPr b="1" i="0" sz="4000" u="none" cap="none" strike="noStrike">
              <a:solidFill>
                <a:srgbClr val="3366CA"/>
              </a:solidFill>
              <a:latin typeface="Calibri"/>
              <a:ea typeface="Calibri"/>
              <a:cs typeface="Calibri"/>
              <a:sym typeface="Calibri"/>
            </a:endParaRPr>
          </a:p>
        </p:txBody>
      </p:sp>
      <p:sp>
        <p:nvSpPr>
          <p:cNvPr id="280" name="Google Shape;280;p42"/>
          <p:cNvSpPr txBox="1"/>
          <p:nvPr/>
        </p:nvSpPr>
        <p:spPr>
          <a:xfrm>
            <a:off x="654311" y="1781708"/>
            <a:ext cx="9144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chemeClr val="lt1"/>
                </a:solidFill>
                <a:latin typeface="Arial"/>
                <a:ea typeface="Arial"/>
                <a:cs typeface="Arial"/>
                <a:sym typeface="Arial"/>
              </a:rPr>
              <a:t>4</a:t>
            </a:r>
            <a:endParaRPr b="0" i="0" sz="1400" u="none" cap="none" strike="noStrike">
              <a:solidFill>
                <a:schemeClr val="lt1"/>
              </a:solidFill>
              <a:latin typeface="Arial"/>
              <a:ea typeface="Arial"/>
              <a:cs typeface="Arial"/>
              <a:sym typeface="Arial"/>
            </a:endParaRPr>
          </a:p>
        </p:txBody>
      </p:sp>
      <p:pic>
        <p:nvPicPr>
          <p:cNvPr descr="A picture containing text, computer, vector graphics, automaton&#10;&#10;Description automatically generated" id="281" name="Google Shape;281;p42"/>
          <p:cNvPicPr preferRelativeResize="0"/>
          <p:nvPr/>
        </p:nvPicPr>
        <p:blipFill rotWithShape="1">
          <a:blip r:embed="rId4">
            <a:alphaModFix/>
          </a:blip>
          <a:srcRect b="0" l="0" r="0" t="0"/>
          <a:stretch/>
        </p:blipFill>
        <p:spPr>
          <a:xfrm>
            <a:off x="3355827" y="1347428"/>
            <a:ext cx="5081731" cy="5081731"/>
          </a:xfrm>
          <a:prstGeom prst="rect">
            <a:avLst/>
          </a:prstGeom>
          <a:noFill/>
          <a:ln>
            <a:noFill/>
          </a:ln>
        </p:spPr>
      </p:pic>
      <p:sp>
        <p:nvSpPr>
          <p:cNvPr id="282" name="Google Shape;282;p42"/>
          <p:cNvSpPr/>
          <p:nvPr/>
        </p:nvSpPr>
        <p:spPr>
          <a:xfrm>
            <a:off x="3392979" y="1003688"/>
            <a:ext cx="5144065" cy="707847"/>
          </a:xfrm>
          <a:prstGeom prst="roundRect">
            <a:avLst>
              <a:gd fmla="val 16667" name="adj"/>
            </a:avLst>
          </a:prstGeom>
          <a:noFill/>
          <a:ln cap="flat" cmpd="sng" w="12700">
            <a:solidFill>
              <a:srgbClr val="3366CA"/>
            </a:solidFill>
            <a:prstDash val="dash"/>
            <a:miter lim="800000"/>
            <a:headEnd len="sm" w="sm" type="none"/>
            <a:tailEnd len="sm" w="sm" type="none"/>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3" name="Google Shape;283;p42"/>
          <p:cNvSpPr txBox="1"/>
          <p:nvPr/>
        </p:nvSpPr>
        <p:spPr>
          <a:xfrm>
            <a:off x="3744685" y="1083939"/>
            <a:ext cx="4702629"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1" lang="es-MX" sz="3200" u="none" cap="none" strike="noStrike">
                <a:solidFill>
                  <a:srgbClr val="000000"/>
                </a:solidFill>
                <a:latin typeface="Calibri"/>
                <a:ea typeface="Calibri"/>
                <a:cs typeface="Calibri"/>
                <a:sym typeface="Calibri"/>
              </a:rPr>
              <a:t>Let’s check the answers!</a:t>
            </a:r>
            <a:endParaRPr b="0" i="1" sz="3200" u="none" cap="none" strike="noStrike">
              <a:solidFill>
                <a:srgbClr val="000000"/>
              </a:solidFill>
              <a:latin typeface="Calibri"/>
              <a:ea typeface="Calibri"/>
              <a:cs typeface="Calibri"/>
              <a:sym typeface="Calibri"/>
            </a:endParaRPr>
          </a:p>
        </p:txBody>
      </p:sp>
      <p:sp>
        <p:nvSpPr>
          <p:cNvPr id="284" name="Google Shape;284;p42"/>
          <p:cNvSpPr/>
          <p:nvPr/>
        </p:nvSpPr>
        <p:spPr>
          <a:xfrm>
            <a:off x="928285" y="2352974"/>
            <a:ext cx="2579413" cy="980055"/>
          </a:xfrm>
          <a:prstGeom prst="roundRect">
            <a:avLst>
              <a:gd fmla="val 16667" name="adj"/>
            </a:avLst>
          </a:prstGeom>
          <a:solidFill>
            <a:srgbClr val="FF0062"/>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s-MX" sz="3200" u="none" cap="none" strike="noStrike">
                <a:solidFill>
                  <a:schemeClr val="lt1"/>
                </a:solidFill>
                <a:latin typeface="Calibri"/>
                <a:ea typeface="Calibri"/>
                <a:cs typeface="Calibri"/>
                <a:sym typeface="Calibri"/>
              </a:rPr>
              <a:t>Any questions?</a:t>
            </a:r>
            <a:endParaRPr b="0" i="0" sz="3200" u="none" cap="none" strike="noStrike">
              <a:solidFill>
                <a:schemeClr val="lt1"/>
              </a:solidFill>
              <a:latin typeface="Calibri"/>
              <a:ea typeface="Calibri"/>
              <a:cs typeface="Calibri"/>
              <a:sym typeface="Calibri"/>
            </a:endParaRPr>
          </a:p>
        </p:txBody>
      </p:sp>
      <p:sp>
        <p:nvSpPr>
          <p:cNvPr id="285" name="Google Shape;285;p42"/>
          <p:cNvSpPr txBox="1"/>
          <p:nvPr/>
        </p:nvSpPr>
        <p:spPr>
          <a:xfrm>
            <a:off x="3695700" y="5739011"/>
            <a:ext cx="35814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s-MX" sz="800" u="none" cap="none" strike="noStrike">
                <a:solidFill>
                  <a:srgbClr val="000000"/>
                </a:solidFill>
                <a:latin typeface="Calibri"/>
                <a:ea typeface="Calibri"/>
                <a:cs typeface="Calibri"/>
                <a:sym typeface="Calibri"/>
              </a:rPr>
              <a:t>Consulting Flat Illustration made by Storyset: https://storyset.com/illustration/consulting/rafiki</a:t>
            </a:r>
            <a:endParaRPr b="0" i="0" sz="800" u="none" cap="none" strike="noStrike">
              <a:solidFill>
                <a:srgbClr val="000000"/>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11"/>
          <p:cNvPicPr preferRelativeResize="0"/>
          <p:nvPr/>
        </p:nvPicPr>
        <p:blipFill rotWithShape="1">
          <a:blip r:embed="rId3">
            <a:alphaModFix/>
          </a:blip>
          <a:srcRect b="0" l="0" r="0" t="0"/>
          <a:stretch/>
        </p:blipFill>
        <p:spPr>
          <a:xfrm>
            <a:off x="0" y="0"/>
            <a:ext cx="12189630" cy="6858000"/>
          </a:xfrm>
          <a:prstGeom prst="rect">
            <a:avLst/>
          </a:prstGeom>
          <a:noFill/>
          <a:ln>
            <a:noFill/>
          </a:ln>
        </p:spPr>
      </p:pic>
      <p:sp>
        <p:nvSpPr>
          <p:cNvPr id="291" name="Google Shape;291;p11"/>
          <p:cNvSpPr txBox="1"/>
          <p:nvPr/>
        </p:nvSpPr>
        <p:spPr>
          <a:xfrm>
            <a:off x="2237444" y="1167737"/>
            <a:ext cx="7080990" cy="13233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62"/>
              </a:buClr>
              <a:buSzPts val="4000"/>
              <a:buFont typeface="Arial"/>
              <a:buNone/>
            </a:pPr>
            <a:r>
              <a:rPr b="1" i="0" lang="es-MX" sz="4000" u="none" cap="none" strike="noStrike">
                <a:solidFill>
                  <a:srgbClr val="FF0062"/>
                </a:solidFill>
                <a:latin typeface="Calibri"/>
                <a:ea typeface="Calibri"/>
                <a:cs typeface="Calibri"/>
                <a:sym typeface="Calibri"/>
              </a:rPr>
              <a:t>Autonomous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0062"/>
              </a:buClr>
              <a:buSzPts val="4000"/>
              <a:buFont typeface="Arial"/>
              <a:buNone/>
            </a:pPr>
            <a:r>
              <a:rPr b="1" i="0" lang="es-MX" sz="4000" u="none" cap="none" strike="noStrike">
                <a:solidFill>
                  <a:srgbClr val="FF0062"/>
                </a:solidFill>
                <a:latin typeface="Calibri"/>
                <a:ea typeface="Calibri"/>
                <a:cs typeface="Calibri"/>
                <a:sym typeface="Calibri"/>
              </a:rPr>
              <a:t>Asynchronous work </a:t>
            </a:r>
            <a:endParaRPr b="0" i="0" sz="1400" u="none" cap="none" strike="noStrike">
              <a:solidFill>
                <a:srgbClr val="000000"/>
              </a:solidFill>
              <a:latin typeface="Arial"/>
              <a:ea typeface="Arial"/>
              <a:cs typeface="Arial"/>
              <a:sym typeface="Arial"/>
            </a:endParaRPr>
          </a:p>
        </p:txBody>
      </p:sp>
      <p:sp>
        <p:nvSpPr>
          <p:cNvPr id="292" name="Google Shape;292;p11"/>
          <p:cNvSpPr txBox="1"/>
          <p:nvPr/>
        </p:nvSpPr>
        <p:spPr>
          <a:xfrm>
            <a:off x="1845154" y="2825318"/>
            <a:ext cx="8499300" cy="2092840"/>
          </a:xfrm>
          <a:prstGeom prst="rect">
            <a:avLst/>
          </a:prstGeom>
          <a:noFill/>
          <a:ln>
            <a:noFill/>
          </a:ln>
        </p:spPr>
        <p:txBody>
          <a:bodyPr anchorCtr="0" anchor="t" bIns="45700" lIns="91425" spcFirstLastPara="1" rIns="91425" wrap="square" tIns="45700">
            <a:spAutoFit/>
          </a:bodyPr>
          <a:lstStyle/>
          <a:p>
            <a:pPr indent="-184150" lvl="0" marL="285750" marR="0" rtl="0" algn="ctr">
              <a:lnSpc>
                <a:spcPct val="100000"/>
              </a:lnSpc>
              <a:spcBef>
                <a:spcPts val="0"/>
              </a:spcBef>
              <a:spcAft>
                <a:spcPts val="0"/>
              </a:spcAft>
              <a:buClr>
                <a:srgbClr val="595959"/>
              </a:buClr>
              <a:buSzPts val="1600"/>
              <a:buFont typeface="Noto Sans Symbols"/>
              <a:buNone/>
            </a:pPr>
            <a:r>
              <a:t/>
            </a:r>
            <a:endParaRPr b="1" i="0" sz="1800" u="none" cap="none" strike="noStrike">
              <a:solidFill>
                <a:srgbClr val="0070C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3200"/>
              <a:buFont typeface="Arial"/>
              <a:buNone/>
            </a:pPr>
            <a:r>
              <a:rPr b="1" i="0" lang="es-MX" sz="3200" u="none" cap="none" strike="noStrike">
                <a:solidFill>
                  <a:srgbClr val="0070C0"/>
                </a:solidFill>
                <a:latin typeface="Calibri"/>
                <a:ea typeface="Calibri"/>
                <a:cs typeface="Calibri"/>
                <a:sym typeface="Calibri"/>
              </a:rPr>
              <a:t>Reading Challenge 4!</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Arial"/>
              <a:buNone/>
            </a:pPr>
            <a:r>
              <a:rPr b="1" i="0" lang="es-MX" sz="2800" u="none" cap="none" strike="noStrike">
                <a:solidFill>
                  <a:srgbClr val="0070C0"/>
                </a:solidFill>
                <a:latin typeface="Calibri"/>
                <a:ea typeface="Calibri"/>
                <a:cs typeface="Calibri"/>
                <a:sym typeface="Calibri"/>
              </a:rPr>
              <a:t>10% </a:t>
            </a:r>
            <a:r>
              <a:rPr b="0" i="0" lang="es-MX" sz="2800" u="none" cap="none" strike="noStrike">
                <a:solidFill>
                  <a:schemeClr val="dk1"/>
                </a:solidFill>
                <a:latin typeface="Calibri"/>
                <a:ea typeface="Calibri"/>
                <a:cs typeface="Calibri"/>
                <a:sym typeface="Calibri"/>
              </a:rPr>
              <a:t>of your course grade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200"/>
              <a:buFont typeface="Arial"/>
              <a:buNone/>
            </a:pPr>
            <a:r>
              <a:rPr b="0" i="0" lang="es-MX" sz="3200" u="none" cap="none" strike="noStrike">
                <a:solidFill>
                  <a:schemeClr val="dk1"/>
                </a:solidFill>
                <a:latin typeface="Calibri"/>
                <a:ea typeface="Calibri"/>
                <a:cs typeface="Calibri"/>
                <a:sym typeface="Calibri"/>
              </a:rPr>
              <a:t>Deadline to take it: </a:t>
            </a:r>
            <a:r>
              <a:rPr b="1" i="0" lang="es-MX" sz="3200" u="none" cap="none" strike="noStrike">
                <a:solidFill>
                  <a:srgbClr val="0070C0"/>
                </a:solidFill>
                <a:latin typeface="Calibri"/>
                <a:ea typeface="Calibri"/>
                <a:cs typeface="Calibri"/>
                <a:sym typeface="Calibri"/>
              </a:rPr>
              <a:t>By Sunday midnight</a:t>
            </a:r>
            <a:endParaRPr b="0" i="0" sz="1400" u="none" cap="none" strike="noStrike">
              <a:solidFill>
                <a:srgbClr val="000000"/>
              </a:solidFill>
              <a:latin typeface="Arial"/>
              <a:ea typeface="Arial"/>
              <a:cs typeface="Arial"/>
              <a:sym typeface="Arial"/>
            </a:endParaRPr>
          </a:p>
          <a:p>
            <a:pPr indent="-184150" lvl="0" marL="285750" marR="0" rtl="0" algn="just">
              <a:lnSpc>
                <a:spcPct val="100000"/>
              </a:lnSpc>
              <a:spcBef>
                <a:spcPts val="0"/>
              </a:spcBef>
              <a:spcAft>
                <a:spcPts val="0"/>
              </a:spcAft>
              <a:buClr>
                <a:srgbClr val="595959"/>
              </a:buClr>
              <a:buSzPts val="1600"/>
              <a:buFont typeface="Noto Sans Symbols"/>
              <a:buNone/>
            </a:pPr>
            <a:r>
              <a:t/>
            </a:r>
            <a:endParaRPr b="0" i="0" sz="1600" u="none" cap="none" strike="noStrike">
              <a:solidFill>
                <a:srgbClr val="595959"/>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49"/>
          <p:cNvPicPr preferRelativeResize="0"/>
          <p:nvPr/>
        </p:nvPicPr>
        <p:blipFill rotWithShape="1">
          <a:blip r:embed="rId3">
            <a:alphaModFix/>
          </a:blip>
          <a:srcRect b="0" l="0" r="0" t="0"/>
          <a:stretch/>
        </p:blipFill>
        <p:spPr>
          <a:xfrm>
            <a:off x="0" y="0"/>
            <a:ext cx="12189630" cy="6858000"/>
          </a:xfrm>
          <a:prstGeom prst="rect">
            <a:avLst/>
          </a:prstGeom>
          <a:noFill/>
          <a:ln>
            <a:noFill/>
          </a:ln>
        </p:spPr>
      </p:pic>
      <p:sp>
        <p:nvSpPr>
          <p:cNvPr id="298" name="Google Shape;298;p49"/>
          <p:cNvSpPr txBox="1"/>
          <p:nvPr/>
        </p:nvSpPr>
        <p:spPr>
          <a:xfrm>
            <a:off x="2368445" y="1473944"/>
            <a:ext cx="7915180" cy="461660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62"/>
              </a:buClr>
              <a:buSzPts val="4000"/>
              <a:buFont typeface="Arial"/>
              <a:buNone/>
            </a:pPr>
            <a:r>
              <a:rPr b="1" i="0" lang="es-MX" sz="2800" u="none" cap="none" strike="noStrike">
                <a:solidFill>
                  <a:srgbClr val="FF0062"/>
                </a:solidFill>
                <a:latin typeface="Calibri"/>
                <a:ea typeface="Calibri"/>
                <a:cs typeface="Calibri"/>
                <a:sym typeface="Calibri"/>
              </a:rPr>
              <a:t>See you in your net class when you will learn about: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0062"/>
              </a:buClr>
              <a:buSzPts val="4000"/>
              <a:buFont typeface="Arial"/>
              <a:buNone/>
            </a:pPr>
            <a:r>
              <a:t/>
            </a:r>
            <a:endParaRPr b="1" i="0" sz="2800" u="none" cap="none" strike="noStrike">
              <a:solidFill>
                <a:srgbClr val="FF0062"/>
              </a:solidFill>
              <a:latin typeface="Calibri"/>
              <a:ea typeface="Calibri"/>
              <a:cs typeface="Calibri"/>
              <a:sym typeface="Calibri"/>
            </a:endParaRPr>
          </a:p>
          <a:p>
            <a:pPr indent="0" lvl="0" marL="0" marR="0" rtl="0" algn="l">
              <a:lnSpc>
                <a:spcPct val="100000"/>
              </a:lnSpc>
              <a:spcBef>
                <a:spcPts val="0"/>
              </a:spcBef>
              <a:spcAft>
                <a:spcPts val="0"/>
              </a:spcAft>
              <a:buClr>
                <a:srgbClr val="FF0062"/>
              </a:buClr>
              <a:buSzPts val="4000"/>
              <a:buFont typeface="Arial"/>
              <a:buNone/>
            </a:pPr>
            <a:r>
              <a:t/>
            </a:r>
            <a:endParaRPr b="1" i="0" sz="2800" u="none" cap="none" strike="noStrike">
              <a:solidFill>
                <a:srgbClr val="FF0062"/>
              </a:solidFill>
              <a:latin typeface="Calibri"/>
              <a:ea typeface="Calibri"/>
              <a:cs typeface="Calibri"/>
              <a:sym typeface="Calibri"/>
            </a:endParaRPr>
          </a:p>
          <a:p>
            <a:pPr indent="-457200" lvl="0" marL="457200" marR="0" rtl="0" algn="l">
              <a:lnSpc>
                <a:spcPct val="100000"/>
              </a:lnSpc>
              <a:spcBef>
                <a:spcPts val="0"/>
              </a:spcBef>
              <a:spcAft>
                <a:spcPts val="0"/>
              </a:spcAft>
              <a:buClr>
                <a:srgbClr val="FF0062"/>
              </a:buClr>
              <a:buSzPts val="4000"/>
              <a:buFont typeface="Noto Sans Symbols"/>
              <a:buChar char="✔"/>
            </a:pPr>
            <a:r>
              <a:rPr b="1" i="0" lang="es-MX" sz="2800" u="none" cap="none" strike="noStrike">
                <a:solidFill>
                  <a:srgbClr val="1A67D1"/>
                </a:solidFill>
                <a:latin typeface="Calibri"/>
                <a:ea typeface="Calibri"/>
                <a:cs typeface="Calibri"/>
                <a:sym typeface="Calibri"/>
              </a:rPr>
              <a:t>Word order in questions </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FF0062"/>
              </a:buClr>
              <a:buSzPts val="4000"/>
              <a:buFont typeface="Noto Sans Symbols"/>
              <a:buChar char="✔"/>
            </a:pPr>
            <a:r>
              <a:rPr b="1" i="0" lang="es-MX" sz="2800" u="none" cap="none" strike="noStrike">
                <a:solidFill>
                  <a:srgbClr val="1A67D1"/>
                </a:solidFill>
                <a:latin typeface="Calibri"/>
                <a:ea typeface="Calibri"/>
                <a:cs typeface="Calibri"/>
                <a:sym typeface="Calibri"/>
              </a:rPr>
              <a:t>Talking about family and Friends</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FF0062"/>
              </a:buClr>
              <a:buSzPts val="4000"/>
              <a:buFont typeface="Noto Sans Symbols"/>
              <a:buChar char="✔"/>
            </a:pPr>
            <a:r>
              <a:rPr b="1" i="0" lang="es-MX" sz="2800" u="none" cap="none" strike="noStrike">
                <a:solidFill>
                  <a:srgbClr val="1A67D1"/>
                </a:solidFill>
                <a:latin typeface="Calibri"/>
                <a:ea typeface="Calibri"/>
                <a:cs typeface="Calibri"/>
                <a:sym typeface="Calibri"/>
              </a:rPr>
              <a:t>Possessives</a:t>
            </a:r>
            <a:endParaRPr b="1" i="0" sz="2800" u="none" cap="none" strike="noStrike">
              <a:solidFill>
                <a:srgbClr val="1A67D1"/>
              </a:solidFill>
              <a:latin typeface="Calibri"/>
              <a:ea typeface="Calibri"/>
              <a:cs typeface="Calibri"/>
              <a:sym typeface="Calibri"/>
            </a:endParaRPr>
          </a:p>
          <a:p>
            <a:pPr indent="-457200" lvl="0" marL="457200" marR="0" rtl="0" algn="l">
              <a:lnSpc>
                <a:spcPct val="100000"/>
              </a:lnSpc>
              <a:spcBef>
                <a:spcPts val="0"/>
              </a:spcBef>
              <a:spcAft>
                <a:spcPts val="0"/>
              </a:spcAft>
              <a:buClr>
                <a:srgbClr val="FF0062"/>
              </a:buClr>
              <a:buSzPts val="4000"/>
              <a:buFont typeface="Noto Sans Symbols"/>
              <a:buChar char="✔"/>
            </a:pPr>
            <a:r>
              <a:rPr b="1" i="0" lang="es-MX" sz="2800" u="none" cap="none" strike="noStrike">
                <a:solidFill>
                  <a:srgbClr val="1A67D1"/>
                </a:solidFill>
                <a:latin typeface="Calibri"/>
                <a:ea typeface="Calibri"/>
                <a:cs typeface="Calibri"/>
                <a:sym typeface="Calibri"/>
              </a:rPr>
              <a:t>Reading: All Skills</a:t>
            </a:r>
            <a:endParaRPr b="1" i="0" sz="2800" u="none" cap="none" strike="noStrike">
              <a:solidFill>
                <a:srgbClr val="1A67D1"/>
              </a:solidFill>
              <a:latin typeface="Calibri"/>
              <a:ea typeface="Calibri"/>
              <a:cs typeface="Calibri"/>
              <a:sym typeface="Calibri"/>
            </a:endParaRPr>
          </a:p>
          <a:p>
            <a:pPr indent="-317500" lvl="0" marL="571500" marR="0" rtl="0" algn="l">
              <a:lnSpc>
                <a:spcPct val="100000"/>
              </a:lnSpc>
              <a:spcBef>
                <a:spcPts val="0"/>
              </a:spcBef>
              <a:spcAft>
                <a:spcPts val="0"/>
              </a:spcAft>
              <a:buClr>
                <a:srgbClr val="FF0062"/>
              </a:buClr>
              <a:buSzPts val="4000"/>
              <a:buFont typeface="Noto Sans Symbols"/>
              <a:buNone/>
            </a:pPr>
            <a:r>
              <a:t/>
            </a:r>
            <a:endParaRPr b="1" i="0" sz="2800" u="none" cap="none" strike="noStrike">
              <a:solidFill>
                <a:srgbClr val="FF0062"/>
              </a:solidFill>
              <a:latin typeface="Calibri"/>
              <a:ea typeface="Calibri"/>
              <a:cs typeface="Calibri"/>
              <a:sym typeface="Calibri"/>
            </a:endParaRPr>
          </a:p>
          <a:p>
            <a:pPr indent="-317500" lvl="0" marL="571500" marR="0" rtl="0" algn="l">
              <a:lnSpc>
                <a:spcPct val="100000"/>
              </a:lnSpc>
              <a:spcBef>
                <a:spcPts val="0"/>
              </a:spcBef>
              <a:spcAft>
                <a:spcPts val="0"/>
              </a:spcAft>
              <a:buClr>
                <a:srgbClr val="FF0062"/>
              </a:buClr>
              <a:buSzPts val="4000"/>
              <a:buFont typeface="Noto Sans Symbols"/>
              <a:buNone/>
            </a:pPr>
            <a:r>
              <a:t/>
            </a:r>
            <a:endParaRPr b="1" i="0" sz="2800" u="none" cap="none" strike="noStrike">
              <a:solidFill>
                <a:srgbClr val="FF0062"/>
              </a:solidFill>
              <a:latin typeface="Calibri"/>
              <a:ea typeface="Calibri"/>
              <a:cs typeface="Calibri"/>
              <a:sym typeface="Calibri"/>
            </a:endParaRPr>
          </a:p>
          <a:p>
            <a:pPr indent="-317500" lvl="0" marL="571500" marR="0" rtl="0" algn="l">
              <a:lnSpc>
                <a:spcPct val="100000"/>
              </a:lnSpc>
              <a:spcBef>
                <a:spcPts val="0"/>
              </a:spcBef>
              <a:spcAft>
                <a:spcPts val="0"/>
              </a:spcAft>
              <a:buClr>
                <a:srgbClr val="FF0062"/>
              </a:buClr>
              <a:buSzPts val="4000"/>
              <a:buFont typeface="Noto Sans Symbols"/>
              <a:buNone/>
            </a:pPr>
            <a:r>
              <a:t/>
            </a:r>
            <a:endParaRPr b="1" i="0" sz="2800" u="none" cap="none" strike="noStrike">
              <a:solidFill>
                <a:srgbClr val="FF0062"/>
              </a:solidFill>
              <a:latin typeface="Calibri"/>
              <a:ea typeface="Calibri"/>
              <a:cs typeface="Calibri"/>
              <a:sym typeface="Calibri"/>
            </a:endParaRPr>
          </a:p>
          <a:p>
            <a:pPr indent="0" lvl="0" marL="0" marR="0" rtl="0" algn="l">
              <a:lnSpc>
                <a:spcPct val="100000"/>
              </a:lnSpc>
              <a:spcBef>
                <a:spcPts val="0"/>
              </a:spcBef>
              <a:spcAft>
                <a:spcPts val="0"/>
              </a:spcAft>
              <a:buClr>
                <a:srgbClr val="FF0062"/>
              </a:buClr>
              <a:buSzPts val="40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50"/>
          <p:cNvPicPr preferRelativeResize="0"/>
          <p:nvPr/>
        </p:nvPicPr>
        <p:blipFill rotWithShape="1">
          <a:blip r:embed="rId3">
            <a:alphaModFix/>
          </a:blip>
          <a:srcRect b="0" l="0" r="0" t="0"/>
          <a:stretch/>
        </p:blipFill>
        <p:spPr>
          <a:xfrm>
            <a:off x="0" y="0"/>
            <a:ext cx="12189630" cy="6858000"/>
          </a:xfrm>
          <a:prstGeom prst="rect">
            <a:avLst/>
          </a:prstGeom>
          <a:noFill/>
          <a:ln>
            <a:noFill/>
          </a:ln>
        </p:spPr>
      </p:pic>
      <p:sp>
        <p:nvSpPr>
          <p:cNvPr id="304" name="Google Shape;304;p50"/>
          <p:cNvSpPr txBox="1"/>
          <p:nvPr/>
        </p:nvSpPr>
        <p:spPr>
          <a:xfrm>
            <a:off x="2477140" y="2936577"/>
            <a:ext cx="7080990" cy="98484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62"/>
              </a:buClr>
              <a:buSzPts val="4000"/>
              <a:buFont typeface="Arial"/>
              <a:buNone/>
            </a:pPr>
            <a:r>
              <a:rPr b="1" i="0" lang="es-MX" sz="4400" u="none" cap="none" strike="noStrike">
                <a:solidFill>
                  <a:srgbClr val="FF0062"/>
                </a:solidFill>
                <a:latin typeface="Calibri"/>
                <a:ea typeface="Calibri"/>
                <a:cs typeface="Calibri"/>
                <a:sym typeface="Calibri"/>
              </a:rPr>
              <a:t>Thank you!</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0062"/>
              </a:buClr>
              <a:buSzPts val="40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86" name="Google Shape;86;p4"/>
          <p:cNvSpPr txBox="1"/>
          <p:nvPr/>
        </p:nvSpPr>
        <p:spPr>
          <a:xfrm>
            <a:off x="2811997" y="375875"/>
            <a:ext cx="7142743"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366CA"/>
              </a:buClr>
              <a:buSzPts val="4000"/>
              <a:buFont typeface="Arial"/>
              <a:buNone/>
            </a:pPr>
            <a:r>
              <a:rPr b="1" i="0" lang="es-MX" sz="4000" u="none" cap="none" strike="noStrike">
                <a:solidFill>
                  <a:srgbClr val="1A67D1"/>
                </a:solidFill>
                <a:latin typeface="Calibri"/>
                <a:ea typeface="Calibri"/>
                <a:cs typeface="Calibri"/>
                <a:sym typeface="Calibri"/>
              </a:rPr>
              <a:t>Checkpoint – Review</a:t>
            </a:r>
            <a:endParaRPr b="0" i="0" sz="1400" u="none" cap="none" strike="noStrike">
              <a:solidFill>
                <a:srgbClr val="1A67D1"/>
              </a:solidFill>
              <a:latin typeface="Arial"/>
              <a:ea typeface="Arial"/>
              <a:cs typeface="Arial"/>
              <a:sym typeface="Arial"/>
            </a:endParaRPr>
          </a:p>
        </p:txBody>
      </p:sp>
      <p:sp>
        <p:nvSpPr>
          <p:cNvPr id="87" name="Google Shape;87;p4"/>
          <p:cNvSpPr txBox="1"/>
          <p:nvPr/>
        </p:nvSpPr>
        <p:spPr>
          <a:xfrm>
            <a:off x="5899727" y="1642483"/>
            <a:ext cx="505134"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s-MX" sz="4000" u="none" cap="none" strike="noStrike">
                <a:solidFill>
                  <a:srgbClr val="1A67D1"/>
                </a:solidFill>
                <a:latin typeface="Calibri"/>
                <a:ea typeface="Calibri"/>
                <a:cs typeface="Calibri"/>
                <a:sym typeface="Calibri"/>
              </a:rPr>
              <a:t>3</a:t>
            </a:r>
            <a:endParaRPr b="0" i="0" sz="4000" u="none" cap="none" strike="noStrike">
              <a:solidFill>
                <a:srgbClr val="1A67D1"/>
              </a:solidFill>
              <a:latin typeface="Calibri"/>
              <a:ea typeface="Calibri"/>
              <a:cs typeface="Calibri"/>
              <a:sym typeface="Calibri"/>
            </a:endParaRPr>
          </a:p>
        </p:txBody>
      </p:sp>
      <p:sp>
        <p:nvSpPr>
          <p:cNvPr id="88" name="Google Shape;88;p4"/>
          <p:cNvSpPr txBox="1"/>
          <p:nvPr/>
        </p:nvSpPr>
        <p:spPr>
          <a:xfrm>
            <a:off x="7069425" y="3797113"/>
            <a:ext cx="4907716" cy="101562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1" i="0" lang="es-MX" sz="2000" u="none" cap="none" strike="noStrike">
                <a:solidFill>
                  <a:srgbClr val="1A67D1"/>
                </a:solidFill>
                <a:latin typeface="Calibri"/>
                <a:ea typeface="Calibri"/>
                <a:cs typeface="Calibri"/>
                <a:sym typeface="Calibri"/>
              </a:rPr>
              <a:t>Ask</a:t>
            </a:r>
            <a:r>
              <a:rPr b="1" i="0" lang="es-MX" sz="2000" u="none" cap="none" strike="noStrike">
                <a:solidFill>
                  <a:srgbClr val="FF0062"/>
                </a:solidFill>
                <a:latin typeface="Calibri"/>
                <a:ea typeface="Calibri"/>
                <a:cs typeface="Calibri"/>
                <a:sym typeface="Calibri"/>
              </a:rPr>
              <a:t> 1 </a:t>
            </a:r>
            <a:r>
              <a:rPr b="1" i="0" lang="es-MX" sz="2000" u="none" cap="none" strike="noStrike">
                <a:solidFill>
                  <a:srgbClr val="1A67D1"/>
                </a:solidFill>
                <a:latin typeface="Calibri"/>
                <a:ea typeface="Calibri"/>
                <a:cs typeface="Calibri"/>
                <a:sym typeface="Calibri"/>
              </a:rPr>
              <a:t>question about something you didn’t understand</a:t>
            </a:r>
            <a:endParaRPr b="1" i="0" sz="2000" u="none" cap="none" strike="noStrike">
              <a:solidFill>
                <a:srgbClr val="1A67D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000"/>
              <a:buFont typeface="Arial"/>
              <a:buNone/>
            </a:pPr>
            <a:r>
              <a:t/>
            </a:r>
            <a:endParaRPr b="1" i="0" sz="2000" u="none" cap="none" strike="noStrike">
              <a:solidFill>
                <a:srgbClr val="FF0062"/>
              </a:solidFill>
              <a:latin typeface="Calibri"/>
              <a:ea typeface="Calibri"/>
              <a:cs typeface="Calibri"/>
              <a:sym typeface="Calibri"/>
            </a:endParaRPr>
          </a:p>
        </p:txBody>
      </p:sp>
      <p:sp>
        <p:nvSpPr>
          <p:cNvPr id="89" name="Google Shape;89;p4"/>
          <p:cNvSpPr txBox="1"/>
          <p:nvPr/>
        </p:nvSpPr>
        <p:spPr>
          <a:xfrm>
            <a:off x="7069425" y="2658355"/>
            <a:ext cx="4593000" cy="7080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1" i="0" lang="es-MX" sz="2000" u="none" cap="none" strike="noStrike">
                <a:solidFill>
                  <a:srgbClr val="1A67D1"/>
                </a:solidFill>
                <a:latin typeface="Calibri"/>
                <a:ea typeface="Calibri"/>
                <a:cs typeface="Calibri"/>
                <a:sym typeface="Calibri"/>
              </a:rPr>
              <a:t>Mention</a:t>
            </a:r>
            <a:r>
              <a:rPr b="1" i="0" lang="es-MX" sz="2000" u="none" cap="none" strike="noStrike">
                <a:solidFill>
                  <a:schemeClr val="dk1"/>
                </a:solidFill>
                <a:latin typeface="Calibri"/>
                <a:ea typeface="Calibri"/>
                <a:cs typeface="Calibri"/>
                <a:sym typeface="Calibri"/>
              </a:rPr>
              <a:t> </a:t>
            </a:r>
            <a:r>
              <a:rPr b="1" i="0" lang="es-MX" sz="2000" u="none" cap="none" strike="noStrike">
                <a:solidFill>
                  <a:srgbClr val="FF0062"/>
                </a:solidFill>
                <a:latin typeface="Calibri"/>
                <a:ea typeface="Calibri"/>
                <a:cs typeface="Calibri"/>
                <a:sym typeface="Calibri"/>
              </a:rPr>
              <a:t>2 </a:t>
            </a:r>
            <a:r>
              <a:rPr b="1" i="0" lang="es-MX" sz="2000" u="none" cap="none" strike="noStrike">
                <a:solidFill>
                  <a:srgbClr val="1A67D1"/>
                </a:solidFill>
                <a:latin typeface="Calibri"/>
                <a:ea typeface="Calibri"/>
                <a:cs typeface="Calibri"/>
                <a:sym typeface="Calibri"/>
              </a:rPr>
              <a:t>exercises you did and liked</a:t>
            </a:r>
            <a:endParaRPr b="1" i="0" sz="2000" u="none" cap="none" strike="noStrike">
              <a:solidFill>
                <a:srgbClr val="1A67D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000"/>
              <a:buFont typeface="Arial"/>
              <a:buNone/>
            </a:pPr>
            <a:r>
              <a:t/>
            </a:r>
            <a:endParaRPr b="1" i="0" sz="2000" u="none" cap="none" strike="noStrike">
              <a:solidFill>
                <a:srgbClr val="FF0062"/>
              </a:solidFill>
              <a:latin typeface="Calibri"/>
              <a:ea typeface="Calibri"/>
              <a:cs typeface="Calibri"/>
              <a:sym typeface="Calibri"/>
            </a:endParaRPr>
          </a:p>
        </p:txBody>
      </p:sp>
      <p:sp>
        <p:nvSpPr>
          <p:cNvPr id="90" name="Google Shape;90;p4"/>
          <p:cNvSpPr txBox="1"/>
          <p:nvPr/>
        </p:nvSpPr>
        <p:spPr>
          <a:xfrm>
            <a:off x="7069425" y="1761947"/>
            <a:ext cx="3709302" cy="707846"/>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1" i="0" lang="es-MX" sz="2000" u="none" cap="none" strike="noStrike">
                <a:solidFill>
                  <a:srgbClr val="1A67D1"/>
                </a:solidFill>
                <a:latin typeface="Calibri"/>
                <a:ea typeface="Calibri"/>
                <a:cs typeface="Calibri"/>
                <a:sym typeface="Calibri"/>
              </a:rPr>
              <a:t>Name</a:t>
            </a:r>
            <a:r>
              <a:rPr b="1" i="0" lang="es-MX" sz="2000" u="none" cap="none" strike="noStrike">
                <a:solidFill>
                  <a:schemeClr val="dk1"/>
                </a:solidFill>
                <a:latin typeface="Calibri"/>
                <a:ea typeface="Calibri"/>
                <a:cs typeface="Calibri"/>
                <a:sym typeface="Calibri"/>
              </a:rPr>
              <a:t> </a:t>
            </a:r>
            <a:r>
              <a:rPr b="1" i="0" lang="es-MX" sz="2000" u="none" cap="none" strike="noStrike">
                <a:solidFill>
                  <a:srgbClr val="FF0062"/>
                </a:solidFill>
                <a:latin typeface="Calibri"/>
                <a:ea typeface="Calibri"/>
                <a:cs typeface="Calibri"/>
                <a:sym typeface="Calibri"/>
              </a:rPr>
              <a:t>3 </a:t>
            </a:r>
            <a:r>
              <a:rPr b="1" i="0" lang="es-MX" sz="2000" u="none" cap="none" strike="noStrike">
                <a:solidFill>
                  <a:srgbClr val="1A67D1"/>
                </a:solidFill>
                <a:latin typeface="Calibri"/>
                <a:ea typeface="Calibri"/>
                <a:cs typeface="Calibri"/>
                <a:sym typeface="Calibri"/>
              </a:rPr>
              <a:t>things you learned</a:t>
            </a:r>
            <a:endParaRPr b="1" i="0" sz="2000" u="none" cap="none" strike="noStrike">
              <a:solidFill>
                <a:srgbClr val="1A67D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2000"/>
              <a:buFont typeface="Arial"/>
              <a:buNone/>
            </a:pPr>
            <a:r>
              <a:t/>
            </a:r>
            <a:endParaRPr b="1" i="0" sz="2000" u="none" cap="none" strike="noStrike">
              <a:solidFill>
                <a:srgbClr val="FF0062"/>
              </a:solidFill>
              <a:latin typeface="Calibri"/>
              <a:ea typeface="Calibri"/>
              <a:cs typeface="Calibri"/>
              <a:sym typeface="Calibri"/>
            </a:endParaRPr>
          </a:p>
        </p:txBody>
      </p:sp>
      <p:sp>
        <p:nvSpPr>
          <p:cNvPr id="91" name="Google Shape;91;p4"/>
          <p:cNvSpPr txBox="1"/>
          <p:nvPr/>
        </p:nvSpPr>
        <p:spPr>
          <a:xfrm>
            <a:off x="5899727" y="2637898"/>
            <a:ext cx="505134"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s-MX" sz="4000" u="none" cap="none" strike="noStrike">
                <a:solidFill>
                  <a:srgbClr val="1A67D1"/>
                </a:solidFill>
                <a:latin typeface="Calibri"/>
                <a:ea typeface="Calibri"/>
                <a:cs typeface="Calibri"/>
                <a:sym typeface="Calibri"/>
              </a:rPr>
              <a:t>2</a:t>
            </a:r>
            <a:endParaRPr b="0" i="0" sz="4000" u="none" cap="none" strike="noStrike">
              <a:solidFill>
                <a:srgbClr val="1A67D1"/>
              </a:solidFill>
              <a:latin typeface="Calibri"/>
              <a:ea typeface="Calibri"/>
              <a:cs typeface="Calibri"/>
              <a:sym typeface="Calibri"/>
            </a:endParaRPr>
          </a:p>
        </p:txBody>
      </p:sp>
      <p:sp>
        <p:nvSpPr>
          <p:cNvPr id="92" name="Google Shape;92;p4"/>
          <p:cNvSpPr txBox="1"/>
          <p:nvPr/>
        </p:nvSpPr>
        <p:spPr>
          <a:xfrm>
            <a:off x="5899727" y="3616937"/>
            <a:ext cx="505134" cy="7078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s-MX" sz="4000" u="none" cap="none" strike="noStrike">
                <a:solidFill>
                  <a:srgbClr val="1A67D1"/>
                </a:solidFill>
                <a:latin typeface="Calibri"/>
                <a:ea typeface="Calibri"/>
                <a:cs typeface="Calibri"/>
                <a:sym typeface="Calibri"/>
              </a:rPr>
              <a:t>1</a:t>
            </a:r>
            <a:endParaRPr b="0" i="0" sz="4000" u="none" cap="none" strike="noStrike">
              <a:solidFill>
                <a:srgbClr val="1A67D1"/>
              </a:solidFill>
              <a:latin typeface="Calibri"/>
              <a:ea typeface="Calibri"/>
              <a:cs typeface="Calibri"/>
              <a:sym typeface="Calibri"/>
            </a:endParaRPr>
          </a:p>
        </p:txBody>
      </p:sp>
      <p:pic>
        <p:nvPicPr>
          <p:cNvPr descr="Graphical user interface, application&#10;&#10;Description automatically generated" id="93" name="Google Shape;93;p4"/>
          <p:cNvPicPr preferRelativeResize="0"/>
          <p:nvPr/>
        </p:nvPicPr>
        <p:blipFill rotWithShape="1">
          <a:blip r:embed="rId4">
            <a:alphaModFix/>
          </a:blip>
          <a:srcRect b="0" l="0" r="0" t="0"/>
          <a:stretch/>
        </p:blipFill>
        <p:spPr>
          <a:xfrm>
            <a:off x="-59430" y="969640"/>
            <a:ext cx="5294593" cy="5294593"/>
          </a:xfrm>
          <a:prstGeom prst="rect">
            <a:avLst/>
          </a:prstGeom>
          <a:noFill/>
          <a:ln>
            <a:noFill/>
          </a:ln>
        </p:spPr>
      </p:pic>
      <p:sp>
        <p:nvSpPr>
          <p:cNvPr id="94" name="Google Shape;94;p4"/>
          <p:cNvSpPr txBox="1"/>
          <p:nvPr/>
        </p:nvSpPr>
        <p:spPr>
          <a:xfrm>
            <a:off x="1562573" y="5954695"/>
            <a:ext cx="366119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s-MX" sz="800" u="none" cap="none" strike="noStrike">
                <a:solidFill>
                  <a:srgbClr val="000000"/>
                </a:solidFill>
                <a:latin typeface="Arial"/>
                <a:ea typeface="Arial"/>
                <a:cs typeface="Arial"/>
                <a:sym typeface="Arial"/>
              </a:rPr>
              <a:t>In Progress made by StorySet: &lt;a href="https://storyset.com/work"&gt;Illustration by Freepik Storyset&lt;/a&gt;</a:t>
            </a:r>
            <a:endParaRPr b="0" i="0" sz="8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p:tgtEl>
                                          <p:spTgt spid="87"/>
                                        </p:tgtEl>
                                        <p:attrNameLst>
                                          <p:attrName>ppt_w</p:attrName>
                                        </p:attrNameLst>
                                      </p:cBhvr>
                                      <p:tavLst>
                                        <p:tav fmla="" tm="0">
                                          <p:val>
                                            <p:strVal val="0"/>
                                          </p:val>
                                        </p:tav>
                                        <p:tav fmla="" tm="100000">
                                          <p:val>
                                            <p:strVal val="#ppt_w"/>
                                          </p:val>
                                        </p:tav>
                                      </p:tavLst>
                                    </p:anim>
                                    <p:anim calcmode="lin" valueType="num">
                                      <p:cBhvr additive="base">
                                        <p:cTn dur="500"/>
                                        <p:tgtEl>
                                          <p:spTgt spid="8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90"/>
                                        </p:tgtEl>
                                        <p:attrNameLst>
                                          <p:attrName>style.visibility</p:attrName>
                                        </p:attrNameLst>
                                      </p:cBhvr>
                                      <p:to>
                                        <p:strVal val="visible"/>
                                      </p:to>
                                    </p:set>
                                    <p:anim calcmode="lin" valueType="num">
                                      <p:cBhvr additive="base">
                                        <p:cTn dur="500"/>
                                        <p:tgtEl>
                                          <p:spTgt spid="90"/>
                                        </p:tgtEl>
                                        <p:attrNameLst>
                                          <p:attrName>ppt_w</p:attrName>
                                        </p:attrNameLst>
                                      </p:cBhvr>
                                      <p:tavLst>
                                        <p:tav fmla="" tm="0">
                                          <p:val>
                                            <p:strVal val="0"/>
                                          </p:val>
                                        </p:tav>
                                        <p:tav fmla="" tm="100000">
                                          <p:val>
                                            <p:strVal val="#ppt_w"/>
                                          </p:val>
                                        </p:tav>
                                      </p:tavLst>
                                    </p:anim>
                                    <p:anim calcmode="lin" valueType="num">
                                      <p:cBhvr additive="base">
                                        <p:cTn dur="500"/>
                                        <p:tgtEl>
                                          <p:spTgt spid="9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91"/>
                                        </p:tgtEl>
                                        <p:attrNameLst>
                                          <p:attrName>style.visibility</p:attrName>
                                        </p:attrNameLst>
                                      </p:cBhvr>
                                      <p:to>
                                        <p:strVal val="visible"/>
                                      </p:to>
                                    </p:set>
                                    <p:anim calcmode="lin" valueType="num">
                                      <p:cBhvr additive="base">
                                        <p:cTn dur="500"/>
                                        <p:tgtEl>
                                          <p:spTgt spid="91"/>
                                        </p:tgtEl>
                                        <p:attrNameLst>
                                          <p:attrName>ppt_w</p:attrName>
                                        </p:attrNameLst>
                                      </p:cBhvr>
                                      <p:tavLst>
                                        <p:tav fmla="" tm="0">
                                          <p:val>
                                            <p:strVal val="0"/>
                                          </p:val>
                                        </p:tav>
                                        <p:tav fmla="" tm="100000">
                                          <p:val>
                                            <p:strVal val="#ppt_w"/>
                                          </p:val>
                                        </p:tav>
                                      </p:tavLst>
                                    </p:anim>
                                    <p:anim calcmode="lin" valueType="num">
                                      <p:cBhvr additive="base">
                                        <p:cTn dur="500"/>
                                        <p:tgtEl>
                                          <p:spTgt spid="9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89">
                                            <p:txEl>
                                              <p:pRg end="0" st="0"/>
                                            </p:txEl>
                                          </p:spTgt>
                                        </p:tgtEl>
                                        <p:attrNameLst>
                                          <p:attrName>style.visibility</p:attrName>
                                        </p:attrNameLst>
                                      </p:cBhvr>
                                      <p:to>
                                        <p:strVal val="visible"/>
                                      </p:to>
                                    </p:set>
                                    <p:anim calcmode="lin" valueType="num">
                                      <p:cBhvr additive="base">
                                        <p:cTn dur="500"/>
                                        <p:tgtEl>
                                          <p:spTgt spid="89">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89">
                                            <p:txEl>
                                              <p:pRg end="0" st="0"/>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89">
                                            <p:txEl>
                                              <p:pRg end="1" st="1"/>
                                            </p:txEl>
                                          </p:spTgt>
                                        </p:tgtEl>
                                        <p:attrNameLst>
                                          <p:attrName>style.visibility</p:attrName>
                                        </p:attrNameLst>
                                      </p:cBhvr>
                                      <p:to>
                                        <p:strVal val="visible"/>
                                      </p:to>
                                    </p:set>
                                    <p:anim calcmode="lin" valueType="num">
                                      <p:cBhvr additive="base">
                                        <p:cTn dur="500"/>
                                        <p:tgtEl>
                                          <p:spTgt spid="89">
                                            <p:txEl>
                                              <p:pRg end="1" st="1"/>
                                            </p:txEl>
                                          </p:spTgt>
                                        </p:tgtEl>
                                        <p:attrNameLst>
                                          <p:attrName>ppt_w</p:attrName>
                                        </p:attrNameLst>
                                      </p:cBhvr>
                                      <p:tavLst>
                                        <p:tav fmla="" tm="0">
                                          <p:val>
                                            <p:strVal val="0"/>
                                          </p:val>
                                        </p:tav>
                                        <p:tav fmla="" tm="100000">
                                          <p:val>
                                            <p:strVal val="#ppt_w"/>
                                          </p:val>
                                        </p:tav>
                                      </p:tavLst>
                                    </p:anim>
                                    <p:anim calcmode="lin" valueType="num">
                                      <p:cBhvr additive="base">
                                        <p:cTn dur="500"/>
                                        <p:tgtEl>
                                          <p:spTgt spid="89">
                                            <p:txEl>
                                              <p:pRg end="1" st="1"/>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92">
                                            <p:txEl>
                                              <p:pRg end="0" st="0"/>
                                            </p:txEl>
                                          </p:spTgt>
                                        </p:tgtEl>
                                        <p:attrNameLst>
                                          <p:attrName>style.visibility</p:attrName>
                                        </p:attrNameLst>
                                      </p:cBhvr>
                                      <p:to>
                                        <p:strVal val="visible"/>
                                      </p:to>
                                    </p:set>
                                    <p:anim calcmode="lin" valueType="num">
                                      <p:cBhvr additive="base">
                                        <p:cTn dur="500"/>
                                        <p:tgtEl>
                                          <p:spTgt spid="92">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92">
                                            <p:txEl>
                                              <p:pRg end="0" st="0"/>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88">
                                            <p:txEl>
                                              <p:pRg end="0" st="0"/>
                                            </p:txEl>
                                          </p:spTgt>
                                        </p:tgtEl>
                                        <p:attrNameLst>
                                          <p:attrName>style.visibility</p:attrName>
                                        </p:attrNameLst>
                                      </p:cBhvr>
                                      <p:to>
                                        <p:strVal val="visible"/>
                                      </p:to>
                                    </p:set>
                                    <p:anim calcmode="lin" valueType="num">
                                      <p:cBhvr additive="base">
                                        <p:cTn dur="500"/>
                                        <p:tgtEl>
                                          <p:spTgt spid="88">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88">
                                            <p:txEl>
                                              <p:pRg end="0" st="0"/>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88">
                                            <p:txEl>
                                              <p:pRg end="1" st="1"/>
                                            </p:txEl>
                                          </p:spTgt>
                                        </p:tgtEl>
                                        <p:attrNameLst>
                                          <p:attrName>style.visibility</p:attrName>
                                        </p:attrNameLst>
                                      </p:cBhvr>
                                      <p:to>
                                        <p:strVal val="visible"/>
                                      </p:to>
                                    </p:set>
                                    <p:anim calcmode="lin" valueType="num">
                                      <p:cBhvr additive="base">
                                        <p:cTn dur="500"/>
                                        <p:tgtEl>
                                          <p:spTgt spid="88">
                                            <p:txEl>
                                              <p:pRg end="1" st="1"/>
                                            </p:txEl>
                                          </p:spTgt>
                                        </p:tgtEl>
                                        <p:attrNameLst>
                                          <p:attrName>ppt_w</p:attrName>
                                        </p:attrNameLst>
                                      </p:cBhvr>
                                      <p:tavLst>
                                        <p:tav fmla="" tm="0">
                                          <p:val>
                                            <p:strVal val="0"/>
                                          </p:val>
                                        </p:tav>
                                        <p:tav fmla="" tm="100000">
                                          <p:val>
                                            <p:strVal val="#ppt_w"/>
                                          </p:val>
                                        </p:tav>
                                      </p:tavLst>
                                    </p:anim>
                                    <p:anim calcmode="lin" valueType="num">
                                      <p:cBhvr additive="base">
                                        <p:cTn dur="500"/>
                                        <p:tgtEl>
                                          <p:spTgt spid="88">
                                            <p:txEl>
                                              <p:pRg end="1" st="1"/>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2"/>
          <p:cNvPicPr preferRelativeResize="0"/>
          <p:nvPr/>
        </p:nvPicPr>
        <p:blipFill rotWithShape="1">
          <a:blip r:embed="rId3">
            <a:alphaModFix/>
          </a:blip>
          <a:srcRect b="0" l="0" r="0" t="0"/>
          <a:stretch/>
        </p:blipFill>
        <p:spPr>
          <a:xfrm>
            <a:off x="0" y="0"/>
            <a:ext cx="12189630" cy="6858000"/>
          </a:xfrm>
          <a:prstGeom prst="rect">
            <a:avLst/>
          </a:prstGeom>
          <a:noFill/>
          <a:ln>
            <a:noFill/>
          </a:ln>
        </p:spPr>
      </p:pic>
      <p:sp>
        <p:nvSpPr>
          <p:cNvPr id="100" name="Google Shape;100;p2"/>
          <p:cNvSpPr txBox="1"/>
          <p:nvPr>
            <p:ph type="title"/>
          </p:nvPr>
        </p:nvSpPr>
        <p:spPr>
          <a:xfrm>
            <a:off x="167687" y="1623231"/>
            <a:ext cx="5628900" cy="2081796"/>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b="1" lang="es-MX" sz="4800">
                <a:solidFill>
                  <a:srgbClr val="FF0062"/>
                </a:solidFill>
              </a:rPr>
              <a:t>Asking </a:t>
            </a:r>
            <a:r>
              <a:rPr b="1" lang="es-MX" sz="4800">
                <a:solidFill>
                  <a:srgbClr val="1A67D1"/>
                </a:solidFill>
              </a:rPr>
              <a:t>questions</a:t>
            </a:r>
            <a:r>
              <a:rPr b="1" lang="es-MX" sz="4800">
                <a:solidFill>
                  <a:srgbClr val="FF0062"/>
                </a:solidFill>
              </a:rPr>
              <a:t> about jobs</a:t>
            </a:r>
            <a:endParaRPr sz="4800"/>
          </a:p>
        </p:txBody>
      </p:sp>
      <p:pic>
        <p:nvPicPr>
          <p:cNvPr descr="A person and person shaking hands&#10;&#10;Description automatically generated with low confidence" id="101" name="Google Shape;101;p2"/>
          <p:cNvPicPr preferRelativeResize="0"/>
          <p:nvPr/>
        </p:nvPicPr>
        <p:blipFill rotWithShape="1">
          <a:blip r:embed="rId4">
            <a:alphaModFix/>
          </a:blip>
          <a:srcRect b="0" l="0" r="0" t="0"/>
          <a:stretch/>
        </p:blipFill>
        <p:spPr>
          <a:xfrm>
            <a:off x="5334000" y="0"/>
            <a:ext cx="6858000" cy="6858000"/>
          </a:xfrm>
          <a:prstGeom prst="rect">
            <a:avLst/>
          </a:prstGeom>
          <a:noFill/>
          <a:ln>
            <a:noFill/>
          </a:ln>
        </p:spPr>
      </p:pic>
      <p:sp>
        <p:nvSpPr>
          <p:cNvPr id="102" name="Google Shape;102;p2"/>
          <p:cNvSpPr txBox="1"/>
          <p:nvPr/>
        </p:nvSpPr>
        <p:spPr>
          <a:xfrm>
            <a:off x="6094815" y="5411449"/>
            <a:ext cx="180256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s-MX" sz="800" u="none" cap="none" strike="noStrike">
                <a:solidFill>
                  <a:srgbClr val="000000"/>
                </a:solidFill>
                <a:latin typeface="Arial"/>
                <a:ea typeface="Arial"/>
                <a:cs typeface="Arial"/>
                <a:sym typeface="Arial"/>
              </a:rPr>
              <a:t>Consultin made by Storyset: &lt;a href="https://storyset.com/work"&gt;Illustration by Freepik Storyset&lt;/a&gt;</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7"/>
          <p:cNvPicPr preferRelativeResize="0"/>
          <p:nvPr/>
        </p:nvPicPr>
        <p:blipFill rotWithShape="1">
          <a:blip r:embed="rId3">
            <a:alphaModFix/>
          </a:blip>
          <a:srcRect b="0" l="0" r="0" t="0"/>
          <a:stretch/>
        </p:blipFill>
        <p:spPr>
          <a:xfrm>
            <a:off x="0" y="0"/>
            <a:ext cx="12189630" cy="6858000"/>
          </a:xfrm>
          <a:prstGeom prst="rect">
            <a:avLst/>
          </a:prstGeom>
          <a:noFill/>
          <a:ln>
            <a:noFill/>
          </a:ln>
        </p:spPr>
      </p:pic>
      <p:sp>
        <p:nvSpPr>
          <p:cNvPr id="108" name="Google Shape;108;p7"/>
          <p:cNvSpPr txBox="1"/>
          <p:nvPr/>
        </p:nvSpPr>
        <p:spPr>
          <a:xfrm>
            <a:off x="1484026" y="1124263"/>
            <a:ext cx="2188564"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s-MX" sz="4000" u="none" cap="none" strike="noStrike">
                <a:solidFill>
                  <a:srgbClr val="FF0062"/>
                </a:solidFill>
                <a:latin typeface="Calibri"/>
                <a:ea typeface="Calibri"/>
                <a:cs typeface="Calibri"/>
                <a:sym typeface="Calibri"/>
              </a:rPr>
              <a:t>Warm up </a:t>
            </a:r>
            <a:r>
              <a:rPr b="0" i="0" lang="es-MX" sz="40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09" name="Google Shape;109;p7"/>
          <p:cNvSpPr txBox="1"/>
          <p:nvPr/>
        </p:nvSpPr>
        <p:spPr>
          <a:xfrm>
            <a:off x="614598" y="2356247"/>
            <a:ext cx="5666281"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s-MX" sz="2400" u="none" cap="none" strike="noStrike">
                <a:solidFill>
                  <a:srgbClr val="000000"/>
                </a:solidFill>
                <a:latin typeface="Arial"/>
                <a:ea typeface="Arial"/>
                <a:cs typeface="Arial"/>
                <a:sym typeface="Arial"/>
              </a:rPr>
              <a:t>Do you work </a:t>
            </a:r>
            <a:r>
              <a:rPr b="1" i="0" lang="es-MX" sz="2400" u="none" cap="none" strike="noStrike">
                <a:solidFill>
                  <a:srgbClr val="1A67D1"/>
                </a:solidFill>
                <a:latin typeface="Arial"/>
                <a:ea typeface="Arial"/>
                <a:cs typeface="Arial"/>
                <a:sym typeface="Arial"/>
              </a:rPr>
              <a:t>9 to 5</a:t>
            </a:r>
            <a:r>
              <a:rPr b="0" i="0" lang="es-MX" sz="2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s-MX" sz="2400" u="none" cap="none" strike="noStrike">
                <a:solidFill>
                  <a:srgbClr val="000000"/>
                </a:solidFill>
                <a:latin typeface="Arial"/>
                <a:ea typeface="Arial"/>
                <a:cs typeface="Arial"/>
                <a:sym typeface="Arial"/>
              </a:rPr>
              <a:t>Do you work </a:t>
            </a:r>
            <a:r>
              <a:rPr b="1" i="0" lang="es-MX" sz="2400" u="none" cap="none" strike="noStrike">
                <a:solidFill>
                  <a:srgbClr val="1A67D1"/>
                </a:solidFill>
                <a:latin typeface="Arial"/>
                <a:ea typeface="Arial"/>
                <a:cs typeface="Arial"/>
                <a:sym typeface="Arial"/>
              </a:rPr>
              <a:t>overtime</a:t>
            </a:r>
            <a:r>
              <a:rPr b="0" i="0" lang="es-MX" sz="2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s-MX" sz="2400" u="none" cap="none" strike="noStrike">
                <a:solidFill>
                  <a:srgbClr val="000000"/>
                </a:solidFill>
                <a:latin typeface="Arial"/>
                <a:ea typeface="Arial"/>
                <a:cs typeface="Arial"/>
                <a:sym typeface="Arial"/>
              </a:rPr>
              <a:t>What do you </a:t>
            </a:r>
            <a:r>
              <a:rPr b="1" i="0" lang="es-MX" sz="2400" u="none" cap="none" strike="noStrike">
                <a:solidFill>
                  <a:srgbClr val="1A67D1"/>
                </a:solidFill>
                <a:latin typeface="Arial"/>
                <a:ea typeface="Arial"/>
                <a:cs typeface="Arial"/>
                <a:sym typeface="Arial"/>
              </a:rPr>
              <a:t>like</a:t>
            </a:r>
            <a:r>
              <a:rPr b="0" i="0" lang="es-MX" sz="2400" u="none" cap="none" strike="noStrike">
                <a:solidFill>
                  <a:srgbClr val="000000"/>
                </a:solidFill>
                <a:latin typeface="Arial"/>
                <a:ea typeface="Arial"/>
                <a:cs typeface="Arial"/>
                <a:sym typeface="Arial"/>
              </a:rPr>
              <a:t> about your job?</a:t>
            </a:r>
            <a:endParaRPr b="0" i="0" sz="1400" u="none" cap="none" strike="noStrike">
              <a:solidFill>
                <a:srgbClr val="000000"/>
              </a:solidFill>
              <a:latin typeface="Arial"/>
              <a:ea typeface="Arial"/>
              <a:cs typeface="Arial"/>
              <a:sym typeface="Arial"/>
            </a:endParaRPr>
          </a:p>
        </p:txBody>
      </p:sp>
      <p:pic>
        <p:nvPicPr>
          <p:cNvPr descr="Icon&#10;&#10;Description automatically generated with low confidence" id="110" name="Google Shape;110;p7"/>
          <p:cNvPicPr preferRelativeResize="0"/>
          <p:nvPr/>
        </p:nvPicPr>
        <p:blipFill rotWithShape="1">
          <a:blip r:embed="rId4">
            <a:alphaModFix/>
          </a:blip>
          <a:srcRect b="0" l="0" r="0" t="0"/>
          <a:stretch/>
        </p:blipFill>
        <p:spPr>
          <a:xfrm>
            <a:off x="6280879" y="839449"/>
            <a:ext cx="4819338" cy="4819338"/>
          </a:xfrm>
          <a:prstGeom prst="rect">
            <a:avLst/>
          </a:prstGeom>
          <a:noFill/>
          <a:ln>
            <a:noFill/>
          </a:ln>
        </p:spPr>
      </p:pic>
      <p:sp>
        <p:nvSpPr>
          <p:cNvPr id="111" name="Google Shape;111;p7"/>
          <p:cNvSpPr txBox="1"/>
          <p:nvPr/>
        </p:nvSpPr>
        <p:spPr>
          <a:xfrm>
            <a:off x="6573187" y="5141626"/>
            <a:ext cx="4527030"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s-MX" sz="800" u="none" cap="none" strike="noStrike">
                <a:solidFill>
                  <a:srgbClr val="000000"/>
                </a:solidFill>
                <a:latin typeface="Arial"/>
                <a:ea typeface="Arial"/>
                <a:cs typeface="Arial"/>
                <a:sym typeface="Arial"/>
              </a:rPr>
              <a:t>Jobs made by StorySet: &lt;a href="https://storyset.com/job"&gt;Illustration by Freepik Storyset&lt;/a&gt;</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8"/>
          <p:cNvPicPr preferRelativeResize="0"/>
          <p:nvPr/>
        </p:nvPicPr>
        <p:blipFill rotWithShape="1">
          <a:blip r:embed="rId3">
            <a:alphaModFix/>
          </a:blip>
          <a:srcRect b="0" l="0" r="0" t="0"/>
          <a:stretch/>
        </p:blipFill>
        <p:spPr>
          <a:xfrm>
            <a:off x="0" y="0"/>
            <a:ext cx="12189630" cy="6858000"/>
          </a:xfrm>
          <a:prstGeom prst="rect">
            <a:avLst/>
          </a:prstGeom>
          <a:noFill/>
          <a:ln>
            <a:noFill/>
          </a:ln>
        </p:spPr>
      </p:pic>
      <p:sp>
        <p:nvSpPr>
          <p:cNvPr id="117" name="Google Shape;117;p8"/>
          <p:cNvSpPr txBox="1"/>
          <p:nvPr/>
        </p:nvSpPr>
        <p:spPr>
          <a:xfrm>
            <a:off x="2222192" y="1066017"/>
            <a:ext cx="2188564"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s-MX" sz="4000" u="none" cap="none" strike="noStrike">
                <a:solidFill>
                  <a:srgbClr val="FF0062"/>
                </a:solidFill>
                <a:latin typeface="Calibri"/>
                <a:ea typeface="Calibri"/>
                <a:cs typeface="Calibri"/>
                <a:sym typeface="Calibri"/>
              </a:rPr>
              <a:t>Explore</a:t>
            </a:r>
            <a:r>
              <a:rPr b="0" i="0" lang="es-MX" sz="40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18" name="Google Shape;118;p8"/>
          <p:cNvSpPr txBox="1"/>
          <p:nvPr/>
        </p:nvSpPr>
        <p:spPr>
          <a:xfrm>
            <a:off x="1120415" y="3169593"/>
            <a:ext cx="6580681" cy="23083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rgbClr val="1A67D1"/>
                </a:solidFill>
                <a:latin typeface="Arial"/>
                <a:ea typeface="Arial"/>
                <a:cs typeface="Arial"/>
                <a:sym typeface="Arial"/>
              </a:rPr>
              <a:t>Step 1</a:t>
            </a:r>
            <a:r>
              <a:rPr b="0" i="0" lang="es-MX" sz="1800" u="none" cap="none" strike="noStrike">
                <a:solidFill>
                  <a:srgbClr val="1A67D1"/>
                </a:solidFill>
                <a:latin typeface="Arial"/>
                <a:ea typeface="Arial"/>
                <a:cs typeface="Arial"/>
                <a:sym typeface="Arial"/>
              </a:rPr>
              <a:t>. </a:t>
            </a:r>
            <a:r>
              <a:rPr b="0" i="0" lang="es-MX" sz="1800" u="none" cap="none" strike="noStrike">
                <a:solidFill>
                  <a:srgbClr val="000000"/>
                </a:solidFill>
                <a:latin typeface="Arial"/>
                <a:ea typeface="Arial"/>
                <a:cs typeface="Arial"/>
                <a:sym typeface="Arial"/>
              </a:rPr>
              <a:t>You are going to read a text about Jess and her husband Carl.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rgbClr val="1A67D1"/>
                </a:solidFill>
                <a:latin typeface="Arial"/>
                <a:ea typeface="Arial"/>
                <a:cs typeface="Arial"/>
                <a:sym typeface="Arial"/>
              </a:rPr>
              <a:t>Step 2. </a:t>
            </a:r>
            <a:r>
              <a:rPr b="0" i="0" lang="es-MX" sz="1800" u="none" cap="none" strike="noStrike">
                <a:solidFill>
                  <a:srgbClr val="000000"/>
                </a:solidFill>
                <a:latin typeface="Arial"/>
                <a:ea typeface="Arial"/>
                <a:cs typeface="Arial"/>
                <a:sym typeface="Arial"/>
              </a:rPr>
              <a:t>As you read, complete the text with questions 1-5 from the list.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MX" sz="1800" u="none" cap="none" strike="noStrike">
                <a:solidFill>
                  <a:srgbClr val="1A67D1"/>
                </a:solidFill>
                <a:latin typeface="Arial"/>
                <a:ea typeface="Arial"/>
                <a:cs typeface="Arial"/>
                <a:sym typeface="Arial"/>
              </a:rPr>
              <a:t>Step 3. </a:t>
            </a:r>
            <a:r>
              <a:rPr b="0" i="0" lang="es-MX" sz="1800" u="none" cap="none" strike="noStrike">
                <a:solidFill>
                  <a:srgbClr val="000000"/>
                </a:solidFill>
                <a:latin typeface="Arial"/>
                <a:ea typeface="Arial"/>
                <a:cs typeface="Arial"/>
                <a:sym typeface="Arial"/>
              </a:rPr>
              <a:t>Answer the comprehension questions.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rgbClr val="000000"/>
                </a:solidFill>
                <a:latin typeface="Arial"/>
                <a:ea typeface="Arial"/>
                <a:cs typeface="Arial"/>
                <a:sym typeface="Arial"/>
              </a:rPr>
              <a:t>You have </a:t>
            </a:r>
            <a:r>
              <a:rPr b="1" i="0" lang="es-MX" sz="1800" u="none" cap="none" strike="noStrike">
                <a:solidFill>
                  <a:srgbClr val="1A67D1"/>
                </a:solidFill>
                <a:latin typeface="Arial"/>
                <a:ea typeface="Arial"/>
                <a:cs typeface="Arial"/>
                <a:sym typeface="Arial"/>
              </a:rPr>
              <a:t>15 min </a:t>
            </a:r>
            <a:r>
              <a:rPr b="0" i="0" lang="es-MX" sz="1800" u="none" cap="none" strike="noStrike">
                <a:solidFill>
                  <a:srgbClr val="000000"/>
                </a:solidFill>
                <a:latin typeface="Arial"/>
                <a:ea typeface="Arial"/>
                <a:cs typeface="Arial"/>
                <a:sym typeface="Arial"/>
              </a:rPr>
              <a:t>to do it in groups. </a:t>
            </a:r>
            <a:endParaRPr b="0" i="0" sz="1400" u="none" cap="none" strike="noStrike">
              <a:solidFill>
                <a:srgbClr val="000000"/>
              </a:solidFill>
              <a:latin typeface="Arial"/>
              <a:ea typeface="Arial"/>
              <a:cs typeface="Arial"/>
              <a:sym typeface="Arial"/>
            </a:endParaRPr>
          </a:p>
        </p:txBody>
      </p:sp>
      <p:sp>
        <p:nvSpPr>
          <p:cNvPr id="119" name="Google Shape;119;p8"/>
          <p:cNvSpPr txBox="1"/>
          <p:nvPr/>
        </p:nvSpPr>
        <p:spPr>
          <a:xfrm>
            <a:off x="2222192" y="1800893"/>
            <a:ext cx="4946754"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MX" sz="2800" u="none" cap="none" strike="noStrike">
                <a:solidFill>
                  <a:srgbClr val="1A67D1"/>
                </a:solidFill>
                <a:latin typeface="Calibri"/>
                <a:ea typeface="Calibri"/>
                <a:cs typeface="Calibri"/>
                <a:sym typeface="Calibri"/>
              </a:rPr>
              <a:t>Go to your student worksheet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s-MX" sz="2800" u="none" cap="none" strike="noStrike">
                <a:solidFill>
                  <a:srgbClr val="1A67D1"/>
                </a:solidFill>
                <a:latin typeface="Calibri"/>
                <a:ea typeface="Calibri"/>
                <a:cs typeface="Calibri"/>
                <a:sym typeface="Calibri"/>
              </a:rPr>
              <a:t>Activity 1 </a:t>
            </a:r>
            <a:r>
              <a:rPr b="0" i="0" lang="es-MX" sz="2800" u="none" cap="none" strike="noStrike">
                <a:solidFill>
                  <a:srgbClr val="1A67D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descr="A person and person posing for a picture&#10;&#10;Description automatically generated with low confidence" id="120" name="Google Shape;120;p8"/>
          <p:cNvPicPr preferRelativeResize="0"/>
          <p:nvPr/>
        </p:nvPicPr>
        <p:blipFill rotWithShape="1">
          <a:blip r:embed="rId4">
            <a:alphaModFix/>
          </a:blip>
          <a:srcRect b="0" l="0" r="0" t="0"/>
          <a:stretch/>
        </p:blipFill>
        <p:spPr>
          <a:xfrm>
            <a:off x="8148938" y="1742567"/>
            <a:ext cx="3060700" cy="3251200"/>
          </a:xfrm>
          <a:prstGeom prst="rect">
            <a:avLst/>
          </a:prstGeom>
          <a:noFill/>
          <a:ln>
            <a:noFill/>
          </a:ln>
        </p:spPr>
      </p:pic>
      <p:pic>
        <p:nvPicPr>
          <p:cNvPr descr="Open book with solid fill" id="121" name="Google Shape;121;p8"/>
          <p:cNvPicPr preferRelativeResize="0"/>
          <p:nvPr/>
        </p:nvPicPr>
        <p:blipFill rotWithShape="1">
          <a:blip r:embed="rId5">
            <a:alphaModFix/>
          </a:blip>
          <a:srcRect b="0" l="0" r="0" t="0"/>
          <a:stretch/>
        </p:blipFill>
        <p:spPr>
          <a:xfrm>
            <a:off x="304630" y="1167398"/>
            <a:ext cx="1355464" cy="135546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9"/>
          <p:cNvPicPr preferRelativeResize="0"/>
          <p:nvPr/>
        </p:nvPicPr>
        <p:blipFill rotWithShape="1">
          <a:blip r:embed="rId3">
            <a:alphaModFix/>
          </a:blip>
          <a:srcRect b="0" l="0" r="0" t="0"/>
          <a:stretch/>
        </p:blipFill>
        <p:spPr>
          <a:xfrm>
            <a:off x="0" y="0"/>
            <a:ext cx="12189630" cy="6858000"/>
          </a:xfrm>
          <a:prstGeom prst="rect">
            <a:avLst/>
          </a:prstGeom>
          <a:noFill/>
          <a:ln>
            <a:noFill/>
          </a:ln>
        </p:spPr>
      </p:pic>
      <p:sp>
        <p:nvSpPr>
          <p:cNvPr id="127" name="Google Shape;127;p9"/>
          <p:cNvSpPr txBox="1"/>
          <p:nvPr/>
        </p:nvSpPr>
        <p:spPr>
          <a:xfrm>
            <a:off x="1334124" y="1154244"/>
            <a:ext cx="4182255"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s-MX" sz="4000" u="none" cap="none" strike="noStrike">
                <a:solidFill>
                  <a:srgbClr val="FF0062"/>
                </a:solidFill>
                <a:latin typeface="Calibri"/>
                <a:ea typeface="Calibri"/>
                <a:cs typeface="Calibri"/>
                <a:sym typeface="Calibri"/>
              </a:rPr>
              <a:t>Explore: Jobs</a:t>
            </a:r>
            <a:r>
              <a:rPr b="0" i="0" lang="es-MX" sz="40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graphicFrame>
        <p:nvGraphicFramePr>
          <p:cNvPr id="128" name="Google Shape;128;p9"/>
          <p:cNvGraphicFramePr/>
          <p:nvPr/>
        </p:nvGraphicFramePr>
        <p:xfrm>
          <a:off x="1452380" y="2027022"/>
          <a:ext cx="3000000" cy="3000000"/>
        </p:xfrm>
        <a:graphic>
          <a:graphicData uri="http://schemas.openxmlformats.org/drawingml/2006/table">
            <a:tbl>
              <a:tblPr bandRow="1" firstRow="1">
                <a:noFill/>
                <a:tableStyleId>{F7C6F09F-BF54-4E72-9E4A-F54D517DCE61}</a:tableStyleId>
              </a:tblPr>
              <a:tblGrid>
                <a:gridCol w="2029225"/>
                <a:gridCol w="2029225"/>
                <a:gridCol w="2029225"/>
              </a:tblGrid>
              <a:tr h="370850">
                <a:tc>
                  <a:txBody>
                    <a:bodyPr/>
                    <a:lstStyle/>
                    <a:p>
                      <a:pPr indent="0" lvl="0" marL="0" marR="0" rtl="0" algn="l">
                        <a:lnSpc>
                          <a:spcPct val="100000"/>
                        </a:lnSpc>
                        <a:spcBef>
                          <a:spcPts val="0"/>
                        </a:spcBef>
                        <a:spcAft>
                          <a:spcPts val="0"/>
                        </a:spcAft>
                        <a:buClr>
                          <a:srgbClr val="000000"/>
                        </a:buClr>
                        <a:buSzPts val="1400"/>
                        <a:buFont typeface="Arial"/>
                        <a:buNone/>
                      </a:pPr>
                      <a:r>
                        <a:rPr b="1" lang="es-MX" sz="1400" u="none" cap="none" strike="noStrike">
                          <a:solidFill>
                            <a:srgbClr val="1A67D1"/>
                          </a:solidFill>
                        </a:rPr>
                        <a:t>project manager</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s-MX" sz="1400" u="none" cap="none" strike="noStrike">
                          <a:solidFill>
                            <a:srgbClr val="1A67D1"/>
                          </a:solidFill>
                        </a:rPr>
                        <a:t>Web developer</a:t>
                      </a:r>
                      <a:endParaRPr b="1" sz="1400" u="none" cap="none" strike="noStrike">
                        <a:solidFill>
                          <a:srgbClr val="1A67D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s-MX" sz="1400" u="none" cap="none" strike="noStrike">
                          <a:solidFill>
                            <a:srgbClr val="1A67D1"/>
                          </a:solidFill>
                        </a:rPr>
                        <a:t>CEO</a:t>
                      </a:r>
                      <a:endParaRPr b="1" sz="1400" u="none" cap="none" strike="noStrike">
                        <a:solidFill>
                          <a:srgbClr val="1A67D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5350">
                <a:tc>
                  <a:txBody>
                    <a:bodyPr/>
                    <a:lstStyle/>
                    <a:p>
                      <a:pPr indent="0" lvl="0" marL="0" marR="0" rtl="0" algn="l">
                        <a:lnSpc>
                          <a:spcPct val="100000"/>
                        </a:lnSpc>
                        <a:spcBef>
                          <a:spcPts val="0"/>
                        </a:spcBef>
                        <a:spcAft>
                          <a:spcPts val="0"/>
                        </a:spcAft>
                        <a:buClr>
                          <a:srgbClr val="000000"/>
                        </a:buClr>
                        <a:buSzPts val="1400"/>
                        <a:buFont typeface="Arial"/>
                        <a:buNone/>
                      </a:pPr>
                      <a:r>
                        <a:rPr b="1" lang="es-MX" sz="1400" u="none" cap="none" strike="noStrike">
                          <a:solidFill>
                            <a:srgbClr val="1A67D1"/>
                          </a:solidFill>
                        </a:rPr>
                        <a:t>administrator</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s-MX" sz="1400" u="none" cap="none" strike="noStrike">
                          <a:solidFill>
                            <a:srgbClr val="1A67D1"/>
                          </a:solidFill>
                        </a:rPr>
                        <a:t>System engineer</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s-MX" sz="1400" u="none" cap="none" strike="noStrike">
                          <a:solidFill>
                            <a:srgbClr val="1A67D1"/>
                          </a:solidFill>
                        </a:rPr>
                        <a:t>Graphic designer </a:t>
                      </a:r>
                      <a:endParaRPr sz="1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29" name="Google Shape;129;p9"/>
          <p:cNvSpPr txBox="1"/>
          <p:nvPr/>
        </p:nvSpPr>
        <p:spPr>
          <a:xfrm>
            <a:off x="1152576" y="3181184"/>
            <a:ext cx="7032054" cy="2185214"/>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800"/>
              <a:buFont typeface="Arial"/>
              <a:buAutoNum type="arabicPeriod"/>
            </a:pPr>
            <a:r>
              <a:rPr b="0" i="0" lang="es-MX" sz="1800" u="none" cap="none" strike="noStrike">
                <a:solidFill>
                  <a:srgbClr val="000000"/>
                </a:solidFill>
                <a:latin typeface="Arial"/>
                <a:ea typeface="Arial"/>
                <a:cs typeface="Arial"/>
                <a:sym typeface="Arial"/>
              </a:rPr>
              <a:t>A </a:t>
            </a:r>
            <a:r>
              <a:rPr b="0" i="0" lang="es-MX" sz="1800" u="none" cap="none" strike="noStrike">
                <a:solidFill>
                  <a:srgbClr val="FF0062"/>
                </a:solidFill>
                <a:latin typeface="Arial"/>
                <a:ea typeface="Arial"/>
                <a:cs typeface="Arial"/>
                <a:sym typeface="Arial"/>
              </a:rPr>
              <a:t>_________________ </a:t>
            </a:r>
            <a:r>
              <a:rPr b="0" i="0" lang="es-MX" sz="1800" u="none" cap="none" strike="noStrike">
                <a:solidFill>
                  <a:srgbClr val="000000"/>
                </a:solidFill>
                <a:latin typeface="Arial"/>
                <a:ea typeface="Arial"/>
                <a:cs typeface="Arial"/>
                <a:sym typeface="Arial"/>
              </a:rPr>
              <a:t>in the street or in a police station.</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800"/>
              <a:buFont typeface="Arial"/>
              <a:buAutoNum type="arabicPeriod"/>
            </a:pPr>
            <a:r>
              <a:rPr b="0" i="0" lang="es-MX" sz="1800" u="none" cap="none" strike="noStrike">
                <a:solidFill>
                  <a:srgbClr val="000000"/>
                </a:solidFill>
                <a:latin typeface="Arial"/>
                <a:ea typeface="Arial"/>
                <a:cs typeface="Arial"/>
                <a:sym typeface="Arial"/>
              </a:rPr>
              <a:t>A </a:t>
            </a:r>
            <a:r>
              <a:rPr b="0" i="0" lang="es-MX" sz="1800" u="none" cap="none" strike="noStrike">
                <a:solidFill>
                  <a:srgbClr val="FF0062"/>
                </a:solidFill>
                <a:latin typeface="Arial"/>
                <a:ea typeface="Arial"/>
                <a:cs typeface="Arial"/>
                <a:sym typeface="Arial"/>
              </a:rPr>
              <a:t>_________________</a:t>
            </a:r>
            <a:r>
              <a:rPr b="0" i="0" lang="es-MX" sz="1800" u="none" cap="none" strike="noStrike">
                <a:solidFill>
                  <a:srgbClr val="000000"/>
                </a:solidFill>
                <a:latin typeface="Arial"/>
                <a:ea typeface="Arial"/>
                <a:cs typeface="Arial"/>
                <a:sym typeface="Arial"/>
              </a:rPr>
              <a:t> leads projects.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800"/>
              <a:buFont typeface="Arial"/>
              <a:buAutoNum type="arabicPeriod"/>
            </a:pPr>
            <a:r>
              <a:rPr b="0" i="0" lang="es-MX" sz="1800" u="none" cap="none" strike="noStrike">
                <a:solidFill>
                  <a:srgbClr val="000000"/>
                </a:solidFill>
                <a:latin typeface="Arial"/>
                <a:ea typeface="Arial"/>
                <a:cs typeface="Arial"/>
                <a:sym typeface="Arial"/>
              </a:rPr>
              <a:t>A</a:t>
            </a:r>
            <a:r>
              <a:rPr b="0" i="0" lang="es-MX" sz="1800" u="none" cap="none" strike="noStrike">
                <a:solidFill>
                  <a:srgbClr val="FF0062"/>
                </a:solidFill>
                <a:latin typeface="Arial"/>
                <a:ea typeface="Arial"/>
                <a:cs typeface="Arial"/>
                <a:sym typeface="Arial"/>
              </a:rPr>
              <a:t> _________________</a:t>
            </a:r>
            <a:r>
              <a:rPr b="0" i="0" lang="es-MX" sz="1800" u="none" cap="none" strike="noStrike">
                <a:solidFill>
                  <a:srgbClr val="000000"/>
                </a:solidFill>
                <a:latin typeface="Arial"/>
                <a:ea typeface="Arial"/>
                <a:cs typeface="Arial"/>
                <a:sym typeface="Arial"/>
              </a:rPr>
              <a:t>works with software.</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800"/>
              <a:buFont typeface="Arial"/>
              <a:buAutoNum type="arabicPeriod"/>
            </a:pPr>
            <a:r>
              <a:rPr b="0" i="0" lang="es-MX" sz="1800" u="none" cap="none" strike="noStrike">
                <a:solidFill>
                  <a:srgbClr val="000000"/>
                </a:solidFill>
                <a:latin typeface="Arial"/>
                <a:ea typeface="Arial"/>
                <a:cs typeface="Arial"/>
                <a:sym typeface="Arial"/>
              </a:rPr>
              <a:t>If you want to create an infographic, you can call a </a:t>
            </a:r>
            <a:r>
              <a:rPr b="0" i="0" lang="es-MX" sz="1800" u="none" cap="none" strike="noStrike">
                <a:solidFill>
                  <a:srgbClr val="FF0062"/>
                </a:solidFill>
                <a:latin typeface="Arial"/>
                <a:ea typeface="Arial"/>
                <a:cs typeface="Arial"/>
                <a:sym typeface="Arial"/>
              </a:rPr>
              <a:t>________</a:t>
            </a:r>
            <a:r>
              <a:rPr b="0" i="0" lang="es-MX" sz="18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800"/>
              <a:buFont typeface="Arial"/>
              <a:buAutoNum type="arabicPeriod"/>
            </a:pPr>
            <a:r>
              <a:rPr b="0" i="0" lang="es-MX" sz="1800" u="none" cap="none" strike="noStrike">
                <a:solidFill>
                  <a:srgbClr val="000000"/>
                </a:solidFill>
                <a:latin typeface="Arial"/>
                <a:ea typeface="Arial"/>
                <a:cs typeface="Arial"/>
                <a:sym typeface="Arial"/>
              </a:rPr>
              <a:t>A </a:t>
            </a:r>
            <a:r>
              <a:rPr b="0" i="0" lang="es-MX" sz="1800" u="none" cap="none" strike="noStrike">
                <a:solidFill>
                  <a:srgbClr val="FF0062"/>
                </a:solidFill>
                <a:latin typeface="Arial"/>
                <a:ea typeface="Arial"/>
                <a:cs typeface="Arial"/>
                <a:sym typeface="Arial"/>
              </a:rPr>
              <a:t>___________</a:t>
            </a:r>
            <a:r>
              <a:rPr b="0" i="0" lang="es-MX" sz="1800" u="none" cap="none" strike="noStrike">
                <a:solidFill>
                  <a:srgbClr val="000000"/>
                </a:solidFill>
                <a:latin typeface="Arial"/>
                <a:ea typeface="Arial"/>
                <a:cs typeface="Arial"/>
                <a:sym typeface="Arial"/>
              </a:rPr>
              <a:t> is the person in charge of leadin multinational companies. </a:t>
            </a:r>
            <a:endParaRPr b="0" i="0" sz="14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9"/>
          <p:cNvSpPr txBox="1"/>
          <p:nvPr/>
        </p:nvSpPr>
        <p:spPr>
          <a:xfrm>
            <a:off x="8334531" y="2027022"/>
            <a:ext cx="3349948" cy="230832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s-MX" sz="2400" u="none" cap="none" strike="noStrike">
                <a:solidFill>
                  <a:srgbClr val="000000"/>
                </a:solidFill>
                <a:latin typeface="Arial"/>
                <a:ea typeface="Arial"/>
                <a:cs typeface="Arial"/>
                <a:sym typeface="Arial"/>
              </a:rPr>
              <a:t>How do you </a:t>
            </a:r>
            <a:r>
              <a:rPr b="1" i="0" lang="es-MX" sz="2400" u="none" cap="none" strike="noStrike">
                <a:solidFill>
                  <a:srgbClr val="1A67D1"/>
                </a:solidFill>
                <a:latin typeface="Arial"/>
                <a:ea typeface="Arial"/>
                <a:cs typeface="Arial"/>
                <a:sym typeface="Arial"/>
              </a:rPr>
              <a:t>pronounce</a:t>
            </a:r>
            <a:r>
              <a:rPr b="0" i="0" lang="es-MX" sz="2400" u="none" cap="none" strike="noStrike">
                <a:solidFill>
                  <a:srgbClr val="000000"/>
                </a:solidFill>
                <a:latin typeface="Arial"/>
                <a:ea typeface="Arial"/>
                <a:cs typeface="Arial"/>
                <a:sym typeface="Arial"/>
              </a:rPr>
              <a:t> these jobs?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0" i="0" lang="es-MX" sz="2400" u="none" cap="none" strike="noStrike">
                <a:solidFill>
                  <a:srgbClr val="000000"/>
                </a:solidFill>
                <a:latin typeface="Arial"/>
                <a:ea typeface="Arial"/>
                <a:cs typeface="Arial"/>
                <a:sym typeface="Arial"/>
              </a:rPr>
              <a:t>Let’s learn </a:t>
            </a:r>
            <a:r>
              <a:rPr b="1" i="0" lang="es-MX" sz="2400" u="none" cap="none" strike="noStrike">
                <a:solidFill>
                  <a:srgbClr val="FF0062"/>
                </a:solidFill>
                <a:latin typeface="Arial"/>
                <a:ea typeface="Arial"/>
                <a:cs typeface="Arial"/>
                <a:sym typeface="Arial"/>
              </a:rPr>
              <a:t>a new sound</a:t>
            </a:r>
            <a:r>
              <a:rPr b="0" i="0" lang="es-MX" sz="2400" u="none" cap="none" strike="noStrike">
                <a:solidFill>
                  <a:srgbClr val="000000"/>
                </a:solidFill>
                <a:latin typeface="Arial"/>
                <a:ea typeface="Arial"/>
                <a:cs typeface="Arial"/>
                <a:sym typeface="Arial"/>
              </a:rPr>
              <a:t> in English!</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12"/>
          <p:cNvPicPr preferRelativeResize="0"/>
          <p:nvPr/>
        </p:nvPicPr>
        <p:blipFill rotWithShape="1">
          <a:blip r:embed="rId3">
            <a:alphaModFix/>
          </a:blip>
          <a:srcRect b="0" l="0" r="0" t="0"/>
          <a:stretch/>
        </p:blipFill>
        <p:spPr>
          <a:xfrm>
            <a:off x="0" y="0"/>
            <a:ext cx="12189630" cy="6858000"/>
          </a:xfrm>
          <a:prstGeom prst="rect">
            <a:avLst/>
          </a:prstGeom>
          <a:noFill/>
          <a:ln>
            <a:noFill/>
          </a:ln>
        </p:spPr>
      </p:pic>
      <p:pic>
        <p:nvPicPr>
          <p:cNvPr descr="Table&#10;&#10;Description automatically generated" id="137" name="Google Shape;137;p12"/>
          <p:cNvPicPr preferRelativeResize="0"/>
          <p:nvPr/>
        </p:nvPicPr>
        <p:blipFill rotWithShape="1">
          <a:blip r:embed="rId4">
            <a:alphaModFix/>
          </a:blip>
          <a:srcRect b="0" l="0" r="0" t="0"/>
          <a:stretch/>
        </p:blipFill>
        <p:spPr>
          <a:xfrm>
            <a:off x="1633858" y="2440481"/>
            <a:ext cx="6953631" cy="2666584"/>
          </a:xfrm>
          <a:prstGeom prst="rect">
            <a:avLst/>
          </a:prstGeom>
          <a:noFill/>
          <a:ln>
            <a:noFill/>
          </a:ln>
        </p:spPr>
      </p:pic>
      <p:sp>
        <p:nvSpPr>
          <p:cNvPr id="138" name="Google Shape;138;p12"/>
          <p:cNvSpPr/>
          <p:nvPr/>
        </p:nvSpPr>
        <p:spPr>
          <a:xfrm>
            <a:off x="1633858" y="2440481"/>
            <a:ext cx="6953631" cy="2666584"/>
          </a:xfrm>
          <a:prstGeom prst="rect">
            <a:avLst/>
          </a:prstGeom>
          <a:noFill/>
          <a:ln cap="flat" cmpd="sng" w="25400">
            <a:solidFill>
              <a:srgbClr val="FF0062"/>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9" name="Google Shape;139;p12"/>
          <p:cNvSpPr txBox="1"/>
          <p:nvPr/>
        </p:nvSpPr>
        <p:spPr>
          <a:xfrm>
            <a:off x="2505024" y="728848"/>
            <a:ext cx="5874477" cy="12003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s-MX" sz="2400" u="none" cap="none" strike="noStrike">
                <a:solidFill>
                  <a:srgbClr val="000000"/>
                </a:solidFill>
                <a:latin typeface="Arial"/>
                <a:ea typeface="Arial"/>
                <a:cs typeface="Arial"/>
                <a:sym typeface="Arial"/>
              </a:rPr>
              <a:t>Listen to the pronunciation and try </a:t>
            </a:r>
            <a:r>
              <a:rPr b="1" i="0" lang="es-MX" sz="2400" u="none" cap="none" strike="noStrike">
                <a:solidFill>
                  <a:srgbClr val="1A67D1"/>
                </a:solidFill>
                <a:latin typeface="Arial"/>
                <a:ea typeface="Arial"/>
                <a:cs typeface="Arial"/>
                <a:sym typeface="Arial"/>
              </a:rPr>
              <a:t>repeating</a:t>
            </a:r>
            <a:r>
              <a:rPr b="0" i="0" lang="es-MX" sz="2400" u="none" cap="none" strike="noStrike">
                <a:solidFill>
                  <a:srgbClr val="000000"/>
                </a:solidFill>
                <a:latin typeface="Arial"/>
                <a:ea typeface="Arial"/>
                <a:cs typeface="Arial"/>
                <a:sym typeface="Arial"/>
              </a:rPr>
              <a:t> the sound</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0" i="0" lang="es-MX" sz="2400" u="none" cap="none" strike="noStrike">
                <a:solidFill>
                  <a:srgbClr val="000000"/>
                </a:solidFill>
                <a:latin typeface="Arial"/>
                <a:ea typeface="Arial"/>
                <a:cs typeface="Arial"/>
                <a:sym typeface="Arial"/>
              </a:rPr>
              <a:t>Does this </a:t>
            </a:r>
            <a:r>
              <a:rPr b="1" i="0" lang="es-MX" sz="2400" u="none" cap="none" strike="noStrike">
                <a:solidFill>
                  <a:srgbClr val="FF0062"/>
                </a:solidFill>
                <a:latin typeface="Arial"/>
                <a:ea typeface="Arial"/>
                <a:cs typeface="Arial"/>
                <a:sym typeface="Arial"/>
              </a:rPr>
              <a:t>sound</a:t>
            </a:r>
            <a:r>
              <a:rPr b="1" i="0" lang="es-MX" sz="2400" u="none" cap="none" strike="noStrike">
                <a:solidFill>
                  <a:srgbClr val="000000"/>
                </a:solidFill>
                <a:latin typeface="Arial"/>
                <a:ea typeface="Arial"/>
                <a:cs typeface="Arial"/>
                <a:sym typeface="Arial"/>
              </a:rPr>
              <a:t> </a:t>
            </a:r>
            <a:r>
              <a:rPr b="0" i="0" lang="es-MX" sz="2400" u="none" cap="none" strike="noStrike">
                <a:solidFill>
                  <a:srgbClr val="000000"/>
                </a:solidFill>
                <a:latin typeface="Arial"/>
                <a:ea typeface="Arial"/>
                <a:cs typeface="Arial"/>
                <a:sym typeface="Arial"/>
              </a:rPr>
              <a:t>exist in your </a:t>
            </a:r>
            <a:r>
              <a:rPr b="1" i="0" lang="es-MX" sz="2400" u="none" cap="none" strike="noStrike">
                <a:solidFill>
                  <a:srgbClr val="FF0062"/>
                </a:solidFill>
                <a:latin typeface="Arial"/>
                <a:ea typeface="Arial"/>
                <a:cs typeface="Arial"/>
                <a:sym typeface="Arial"/>
              </a:rPr>
              <a:t>language</a:t>
            </a:r>
            <a:r>
              <a:rPr b="0" i="0" lang="es-MX" sz="2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500"/>
                                        <p:tgtEl>
                                          <p:spTgt spid="13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13"/>
          <p:cNvPicPr preferRelativeResize="0"/>
          <p:nvPr/>
        </p:nvPicPr>
        <p:blipFill rotWithShape="1">
          <a:blip r:embed="rId3">
            <a:alphaModFix/>
          </a:blip>
          <a:srcRect b="0" l="0" r="0" t="0"/>
          <a:stretch/>
        </p:blipFill>
        <p:spPr>
          <a:xfrm>
            <a:off x="0" y="0"/>
            <a:ext cx="12189630" cy="6858000"/>
          </a:xfrm>
          <a:prstGeom prst="rect">
            <a:avLst/>
          </a:prstGeom>
          <a:noFill/>
          <a:ln>
            <a:noFill/>
          </a:ln>
        </p:spPr>
      </p:pic>
      <p:sp>
        <p:nvSpPr>
          <p:cNvPr id="145" name="Google Shape;145;p13"/>
          <p:cNvSpPr txBox="1"/>
          <p:nvPr/>
        </p:nvSpPr>
        <p:spPr>
          <a:xfrm>
            <a:off x="1349114" y="1094283"/>
            <a:ext cx="4182255"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s-MX" sz="4000" u="none" cap="none" strike="noStrike">
                <a:solidFill>
                  <a:srgbClr val="FF0062"/>
                </a:solidFill>
                <a:latin typeface="Calibri"/>
                <a:ea typeface="Calibri"/>
                <a:cs typeface="Calibri"/>
                <a:sym typeface="Calibri"/>
              </a:rPr>
              <a:t>Practice</a:t>
            </a:r>
            <a:endParaRPr b="0" i="0" sz="4000" u="none" cap="none" strike="noStrike">
              <a:solidFill>
                <a:srgbClr val="000000"/>
              </a:solidFill>
              <a:latin typeface="Arial"/>
              <a:ea typeface="Arial"/>
              <a:cs typeface="Arial"/>
              <a:sym typeface="Arial"/>
            </a:endParaRPr>
          </a:p>
        </p:txBody>
      </p:sp>
      <p:pic>
        <p:nvPicPr>
          <p:cNvPr descr="Text&#10;&#10;Description automatically generated" id="146" name="Google Shape;146;p13"/>
          <p:cNvPicPr preferRelativeResize="0"/>
          <p:nvPr/>
        </p:nvPicPr>
        <p:blipFill rotWithShape="1">
          <a:blip r:embed="rId4">
            <a:alphaModFix/>
          </a:blip>
          <a:srcRect b="0" l="0" r="0" t="0"/>
          <a:stretch/>
        </p:blipFill>
        <p:spPr>
          <a:xfrm>
            <a:off x="1349114" y="2655109"/>
            <a:ext cx="6858937" cy="2775477"/>
          </a:xfrm>
          <a:prstGeom prst="rect">
            <a:avLst/>
          </a:prstGeom>
          <a:noFill/>
          <a:ln>
            <a:noFill/>
          </a:ln>
        </p:spPr>
      </p:pic>
      <p:sp>
        <p:nvSpPr>
          <p:cNvPr id="147" name="Google Shape;147;p13"/>
          <p:cNvSpPr txBox="1"/>
          <p:nvPr/>
        </p:nvSpPr>
        <p:spPr>
          <a:xfrm>
            <a:off x="1349114" y="1802169"/>
            <a:ext cx="497673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MX" sz="1800" u="none" cap="none" strike="noStrike">
                <a:solidFill>
                  <a:srgbClr val="000000"/>
                </a:solidFill>
                <a:latin typeface="Arial"/>
                <a:ea typeface="Arial"/>
                <a:cs typeface="Arial"/>
                <a:sym typeface="Arial"/>
              </a:rPr>
              <a:t>Listen and repeat</a:t>
            </a:r>
            <a:endParaRPr b="0" i="0" sz="1400" u="none" cap="none" strike="noStrike">
              <a:solidFill>
                <a:srgbClr val="000000"/>
              </a:solidFill>
              <a:latin typeface="Arial"/>
              <a:ea typeface="Arial"/>
              <a:cs typeface="Arial"/>
              <a:sym typeface="Arial"/>
            </a:endParaRPr>
          </a:p>
        </p:txBody>
      </p:sp>
      <p:sp>
        <p:nvSpPr>
          <p:cNvPr id="148" name="Google Shape;148;p13"/>
          <p:cNvSpPr txBox="1"/>
          <p:nvPr/>
        </p:nvSpPr>
        <p:spPr>
          <a:xfrm>
            <a:off x="8347542" y="2767282"/>
            <a:ext cx="3702600" cy="1323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s-MX" sz="4000" u="none" cap="none" strike="noStrike">
                <a:solidFill>
                  <a:srgbClr val="000000"/>
                </a:solidFill>
                <a:latin typeface="Arial"/>
                <a:ea typeface="Arial"/>
                <a:cs typeface="Arial"/>
                <a:sym typeface="Arial"/>
              </a:rPr>
              <a:t>Do you notice </a:t>
            </a:r>
            <a:r>
              <a:rPr b="0" i="0" lang="es-MX" sz="4000" u="none" cap="none" strike="noStrike">
                <a:solidFill>
                  <a:srgbClr val="FF0062"/>
                </a:solidFill>
                <a:latin typeface="Arial"/>
                <a:ea typeface="Arial"/>
                <a:cs typeface="Arial"/>
                <a:sym typeface="Arial"/>
              </a:rPr>
              <a:t>A</a:t>
            </a:r>
            <a:r>
              <a:rPr b="0" i="0" lang="es-MX" sz="4000" u="none" cap="none" strike="noStrike">
                <a:solidFill>
                  <a:srgbClr val="000000"/>
                </a:solidFill>
                <a:latin typeface="Arial"/>
                <a:ea typeface="Arial"/>
                <a:cs typeface="Arial"/>
                <a:sym typeface="Arial"/>
              </a:rPr>
              <a:t> and </a:t>
            </a:r>
            <a:r>
              <a:rPr b="0" i="0" lang="es-MX" sz="4000" u="none" cap="none" strike="noStrike">
                <a:solidFill>
                  <a:srgbClr val="FF0062"/>
                </a:solidFill>
                <a:latin typeface="Arial"/>
                <a:ea typeface="Arial"/>
                <a:cs typeface="Arial"/>
                <a:sym typeface="Arial"/>
              </a:rPr>
              <a:t>AN</a:t>
            </a:r>
            <a:r>
              <a:rPr b="0" i="0" lang="es-MX" sz="40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49" name="Google Shape;149;p13"/>
          <p:cNvSpPr/>
          <p:nvPr/>
        </p:nvSpPr>
        <p:spPr>
          <a:xfrm>
            <a:off x="8475034" y="2655099"/>
            <a:ext cx="3447600" cy="1665600"/>
          </a:xfrm>
          <a:prstGeom prst="roundRect">
            <a:avLst>
              <a:gd fmla="val 16667" name="adj"/>
            </a:avLst>
          </a:prstGeom>
          <a:noFill/>
          <a:ln cap="flat" cmpd="sng" w="12700">
            <a:solidFill>
              <a:srgbClr val="1A67D1"/>
            </a:solidFill>
            <a:prstDash val="dash"/>
            <a:miter lim="800000"/>
            <a:headEnd len="sm" w="sm" type="none"/>
            <a:tailEnd len="sm" w="sm" type="none"/>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Headphones with solid fill" id="150" name="Google Shape;150;p13"/>
          <p:cNvPicPr preferRelativeResize="0"/>
          <p:nvPr/>
        </p:nvPicPr>
        <p:blipFill rotWithShape="1">
          <a:blip r:embed="rId5">
            <a:alphaModFix/>
          </a:blip>
          <a:srcRect b="0" l="0" r="0" t="0"/>
          <a:stretch/>
        </p:blipFill>
        <p:spPr>
          <a:xfrm>
            <a:off x="9673673" y="-99151"/>
            <a:ext cx="1634047" cy="1634047"/>
          </a:xfrm>
          <a:prstGeom prst="rect">
            <a:avLst/>
          </a:prstGeom>
          <a:noFill/>
          <a:ln>
            <a:noFill/>
          </a:ln>
        </p:spPr>
      </p:pic>
      <p:sp>
        <p:nvSpPr>
          <p:cNvPr id="151" name="Google Shape;151;p13"/>
          <p:cNvSpPr txBox="1"/>
          <p:nvPr/>
        </p:nvSpPr>
        <p:spPr>
          <a:xfrm>
            <a:off x="9847925" y="1401975"/>
            <a:ext cx="14598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MX" sz="1400" u="none" cap="none" strike="noStrike">
                <a:solidFill>
                  <a:srgbClr val="000000"/>
                </a:solidFill>
                <a:latin typeface="Calibri"/>
                <a:ea typeface="Calibri"/>
                <a:cs typeface="Calibri"/>
                <a:sym typeface="Calibri"/>
              </a:rPr>
              <a:t>Recording 1</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48"/>
                                        </p:tgtEl>
                                        <p:attrNameLst>
                                          <p:attrName>style.visibility</p:attrName>
                                        </p:attrNameLst>
                                      </p:cBhvr>
                                      <p:to>
                                        <p:strVal val="visible"/>
                                      </p:to>
                                    </p:set>
                                    <p:anim calcmode="lin" valueType="num">
                                      <p:cBhvr additive="base">
                                        <p:cTn dur="500"/>
                                        <p:tgtEl>
                                          <p:spTgt spid="14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49"/>
                                        </p:tgtEl>
                                        <p:attrNameLst>
                                          <p:attrName>style.visibility</p:attrName>
                                        </p:attrNameLst>
                                      </p:cBhvr>
                                      <p:to>
                                        <p:strVal val="visible"/>
                                      </p:to>
                                    </p:set>
                                    <p:anim calcmode="lin" valueType="num">
                                      <p:cBhvr additive="base">
                                        <p:cTn dur="500"/>
                                        <p:tgtEl>
                                          <p:spTgt spid="14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2020-07-16T20:35:52Z</dcterms:created>
  <dc:creator>Brandon Steve Rincón Gutiérrez</dc:creator>
</cp:coreProperties>
</file>